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"/>
    <p:sldMasterId id="2147483671" r:id="rId13"/>
    <p:sldMasterId id="2147483660" r:id="rId14"/>
    <p:sldMasterId id="2147483672" r:id="rId15"/>
    <p:sldMasterId id="2147483679" r:id="rId16"/>
  </p:sldMasterIdLst>
  <p:notesMasterIdLst>
    <p:notesMasterId r:id="rId88"/>
  </p:notesMasterIdLst>
  <p:handoutMasterIdLst>
    <p:handoutMasterId r:id="rId89"/>
  </p:handoutMasterIdLst>
  <p:sldIdLst>
    <p:sldId id="434" r:id="rId17"/>
    <p:sldId id="936" r:id="rId18"/>
    <p:sldId id="937" r:id="rId19"/>
    <p:sldId id="920" r:id="rId20"/>
    <p:sldId id="938" r:id="rId21"/>
    <p:sldId id="932" r:id="rId22"/>
    <p:sldId id="457" r:id="rId23"/>
    <p:sldId id="948" r:id="rId24"/>
    <p:sldId id="934" r:id="rId25"/>
    <p:sldId id="935" r:id="rId26"/>
    <p:sldId id="933" r:id="rId27"/>
    <p:sldId id="939" r:id="rId28"/>
    <p:sldId id="940" r:id="rId29"/>
    <p:sldId id="941" r:id="rId30"/>
    <p:sldId id="949" r:id="rId31"/>
    <p:sldId id="950" r:id="rId32"/>
    <p:sldId id="871" r:id="rId33"/>
    <p:sldId id="942" r:id="rId34"/>
    <p:sldId id="944" r:id="rId35"/>
    <p:sldId id="951" r:id="rId36"/>
    <p:sldId id="1000" r:id="rId37"/>
    <p:sldId id="945" r:id="rId38"/>
    <p:sldId id="946" r:id="rId39"/>
    <p:sldId id="1004" r:id="rId40"/>
    <p:sldId id="1001" r:id="rId41"/>
    <p:sldId id="1002" r:id="rId42"/>
    <p:sldId id="1003" r:id="rId43"/>
    <p:sldId id="1019" r:id="rId44"/>
    <p:sldId id="952" r:id="rId45"/>
    <p:sldId id="1010" r:id="rId46"/>
    <p:sldId id="958" r:id="rId47"/>
    <p:sldId id="953" r:id="rId48"/>
    <p:sldId id="915" r:id="rId49"/>
    <p:sldId id="918" r:id="rId50"/>
    <p:sldId id="919" r:id="rId51"/>
    <p:sldId id="1017" r:id="rId52"/>
    <p:sldId id="1018" r:id="rId53"/>
    <p:sldId id="955" r:id="rId54"/>
    <p:sldId id="1006" r:id="rId55"/>
    <p:sldId id="964" r:id="rId56"/>
    <p:sldId id="956" r:id="rId57"/>
    <p:sldId id="1011" r:id="rId58"/>
    <p:sldId id="957" r:id="rId59"/>
    <p:sldId id="1012" r:id="rId60"/>
    <p:sldId id="965" r:id="rId61"/>
    <p:sldId id="959" r:id="rId62"/>
    <p:sldId id="966" r:id="rId63"/>
    <p:sldId id="960" r:id="rId64"/>
    <p:sldId id="998" r:id="rId65"/>
    <p:sldId id="961" r:id="rId66"/>
    <p:sldId id="977" r:id="rId67"/>
    <p:sldId id="1007" r:id="rId68"/>
    <p:sldId id="962" r:id="rId69"/>
    <p:sldId id="978" r:id="rId70"/>
    <p:sldId id="979" r:id="rId71"/>
    <p:sldId id="1008" r:id="rId72"/>
    <p:sldId id="963" r:id="rId73"/>
    <p:sldId id="1009" r:id="rId74"/>
    <p:sldId id="980" r:id="rId75"/>
    <p:sldId id="996" r:id="rId76"/>
    <p:sldId id="982" r:id="rId77"/>
    <p:sldId id="1013" r:id="rId78"/>
    <p:sldId id="987" r:id="rId79"/>
    <p:sldId id="1014" r:id="rId80"/>
    <p:sldId id="990" r:id="rId81"/>
    <p:sldId id="1015" r:id="rId82"/>
    <p:sldId id="994" r:id="rId83"/>
    <p:sldId id="1016" r:id="rId84"/>
    <p:sldId id="995" r:id="rId85"/>
    <p:sldId id="288" r:id="rId86"/>
    <p:sldId id="432" r:id="rId87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0FA"/>
    <a:srgbClr val="181818"/>
    <a:srgbClr val="F7F7F7"/>
    <a:srgbClr val="62CB78"/>
    <a:srgbClr val="9564E4"/>
    <a:srgbClr val="DCF1FE"/>
    <a:srgbClr val="EFE7FB"/>
    <a:srgbClr val="E6F7E9"/>
    <a:srgbClr val="E8F7EB"/>
    <a:srgbClr val="936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8" autoAdjust="0"/>
    <p:restoredTop sz="95086" autoAdjust="0"/>
  </p:normalViewPr>
  <p:slideViewPr>
    <p:cSldViewPr snapToGrid="0" showGuides="1">
      <p:cViewPr varScale="1">
        <p:scale>
          <a:sx n="109" d="100"/>
          <a:sy n="109" d="100"/>
        </p:scale>
        <p:origin x="5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handoutMaster" Target="handoutMasters/handoutMaster1.xml"/><Relationship Id="rId16" Type="http://schemas.openxmlformats.org/officeDocument/2006/relationships/slideMaster" Target="slideMasters/slideMaster5.xml"/><Relationship Id="rId11" Type="http://schemas.openxmlformats.org/officeDocument/2006/relationships/customXml" Target="../customXml/item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customXml" Target="../customXml/item5.xml"/><Relationship Id="rId90" Type="http://schemas.openxmlformats.org/officeDocument/2006/relationships/tags" Target="tags/tag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8" Type="http://schemas.openxmlformats.org/officeDocument/2006/relationships/customXml" Target="../customXml/item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Master" Target="slideMasters/slideMaster4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customXml" Target="../customXml/item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9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slideMaster" Target="slideMasters/slideMaster2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7" Type="http://schemas.openxmlformats.org/officeDocument/2006/relationships/customXml" Target="../customXml/item7.xml"/><Relationship Id="rId71" Type="http://schemas.openxmlformats.org/officeDocument/2006/relationships/slide" Target="slides/slide55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3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2025/9/8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1132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11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74820" y="334440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585762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3306662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4295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74820" y="334440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12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0824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8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 userDrawn="1"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4CDC7559-85E2-2FE2-201F-FE73D47864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16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iSľîďé">
            <a:extLst>
              <a:ext uri="{FF2B5EF4-FFF2-40B4-BE49-F238E27FC236}">
                <a16:creationId xmlns:a16="http://schemas.microsoft.com/office/drawing/2014/main" id="{29F34751-B9FF-378D-D7A3-B7B27A91478D}"/>
              </a:ext>
            </a:extLst>
          </p:cNvPr>
          <p:cNvCxnSpPr>
            <a:cxnSpLocks/>
          </p:cNvCxnSpPr>
          <p:nvPr userDrawn="1"/>
        </p:nvCxnSpPr>
        <p:spPr>
          <a:xfrm>
            <a:off x="7858832" y="2124884"/>
            <a:ext cx="129159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íşľíďe">
            <a:extLst>
              <a:ext uri="{FF2B5EF4-FFF2-40B4-BE49-F238E27FC236}">
                <a16:creationId xmlns:a16="http://schemas.microsoft.com/office/drawing/2014/main" id="{C37184BC-D315-706A-20DF-529BAFF1993E}"/>
              </a:ext>
            </a:extLst>
          </p:cNvPr>
          <p:cNvSpPr txBox="1"/>
          <p:nvPr userDrawn="1"/>
        </p:nvSpPr>
        <p:spPr>
          <a:xfrm>
            <a:off x="8399534" y="1847885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accent1"/>
                </a:solidFill>
              </a:rPr>
              <a:t>AI Copilot 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cxnSp>
        <p:nvCxnSpPr>
          <p:cNvPr id="15" name="îṣ1iďé">
            <a:extLst>
              <a:ext uri="{FF2B5EF4-FFF2-40B4-BE49-F238E27FC236}">
                <a16:creationId xmlns:a16="http://schemas.microsoft.com/office/drawing/2014/main" id="{E9D012F5-DFB7-A078-3B1C-F9FE02E47E91}"/>
              </a:ext>
            </a:extLst>
          </p:cNvPr>
          <p:cNvCxnSpPr/>
          <p:nvPr userDrawn="1"/>
        </p:nvCxnSpPr>
        <p:spPr>
          <a:xfrm flipV="1">
            <a:off x="7550306" y="2124884"/>
            <a:ext cx="308526" cy="2663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  <p:sp>
        <p:nvSpPr>
          <p:cNvPr id="3" name="圆角矩形 3">
            <a:extLst>
              <a:ext uri="{FF2B5EF4-FFF2-40B4-BE49-F238E27FC236}">
                <a16:creationId xmlns:a16="http://schemas.microsoft.com/office/drawing/2014/main" id="{CFB6AB88-6F2B-FA25-A5B2-382CF4A19CD6}"/>
              </a:ext>
            </a:extLst>
          </p:cNvPr>
          <p:cNvSpPr>
            <a:spLocks/>
          </p:cNvSpPr>
          <p:nvPr userDrawn="1"/>
        </p:nvSpPr>
        <p:spPr bwMode="auto">
          <a:xfrm>
            <a:off x="10543797" y="-48239"/>
            <a:ext cx="1281113" cy="543859"/>
          </a:xfrm>
          <a:custGeom>
            <a:avLst/>
            <a:gdLst>
              <a:gd name="T0" fmla="*/ 639596589 w 1180531"/>
              <a:gd name="T1" fmla="*/ 0 h 577560"/>
              <a:gd name="T2" fmla="*/ 639596589 w 1180531"/>
              <a:gd name="T3" fmla="*/ 259724595 h 577560"/>
              <a:gd name="T4" fmla="*/ 577010883 w 1180531"/>
              <a:gd name="T5" fmla="*/ 324659087 h 577560"/>
              <a:gd name="T6" fmla="*/ 62585058 w 1180531"/>
              <a:gd name="T7" fmla="*/ 324659087 h 577560"/>
              <a:gd name="T8" fmla="*/ 0 w 1180531"/>
              <a:gd name="T9" fmla="*/ 259724595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3600000" algn="tl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5274E830-1462-A24C-6AF5-F8C8CFA8F0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27"/>
          <a:stretch/>
        </p:blipFill>
        <p:spPr bwMode="auto">
          <a:xfrm>
            <a:off x="10559672" y="21610"/>
            <a:ext cx="1265238" cy="3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E953D52D-98D3-6554-049E-17A2FDD240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67452-EDA0-4DA4-B4CB-5196B98B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56600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THINK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疑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疑问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80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380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tx1">
                        <a:lumMod val="20000"/>
                        <a:lumOff val="80000"/>
                      </a:schemeClr>
                    </a:gs>
                    <a:gs pos="0">
                      <a:schemeClr val="tx1">
                        <a:lumMod val="20000"/>
                        <a:lumOff val="80000"/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THINK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accent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083421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tx1">
                        <a:lumMod val="20000"/>
                        <a:lumOff val="80000"/>
                      </a:schemeClr>
                    </a:gs>
                    <a:gs pos="0">
                      <a:schemeClr val="tx1">
                        <a:lumMod val="20000"/>
                        <a:lumOff val="80000"/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accent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237067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tx1">
                        <a:lumMod val="20000"/>
                        <a:lumOff val="80000"/>
                      </a:schemeClr>
                    </a:gs>
                    <a:gs pos="0">
                      <a:schemeClr val="tx1">
                        <a:lumMod val="20000"/>
                        <a:lumOff val="80000"/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accent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280572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疑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tx1">
                        <a:lumMod val="20000"/>
                        <a:lumOff val="80000"/>
                      </a:schemeClr>
                    </a:gs>
                    <a:gs pos="0">
                      <a:schemeClr val="tx1">
                        <a:lumMod val="20000"/>
                        <a:lumOff val="80000"/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29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疑问</a:t>
            </a:r>
            <a:endParaRPr lang="zh-CN" altLang="en-US" sz="4000" b="1" dirty="0">
              <a:solidFill>
                <a:schemeClr val="accent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33907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EA5F5-EE94-4024-E6F6-17ED7A77B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9933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296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23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3">
            <a:extLst>
              <a:ext uri="{FF2B5EF4-FFF2-40B4-BE49-F238E27FC236}">
                <a16:creationId xmlns:a16="http://schemas.microsoft.com/office/drawing/2014/main" id="{740FDA96-6FD2-7750-63B8-EAA640398088}"/>
              </a:ext>
            </a:extLst>
          </p:cNvPr>
          <p:cNvSpPr>
            <a:spLocks/>
          </p:cNvSpPr>
          <p:nvPr userDrawn="1"/>
        </p:nvSpPr>
        <p:spPr bwMode="auto">
          <a:xfrm>
            <a:off x="10543797" y="-48239"/>
            <a:ext cx="1281113" cy="543859"/>
          </a:xfrm>
          <a:custGeom>
            <a:avLst/>
            <a:gdLst>
              <a:gd name="T0" fmla="*/ 639596589 w 1180531"/>
              <a:gd name="T1" fmla="*/ 0 h 577560"/>
              <a:gd name="T2" fmla="*/ 639596589 w 1180531"/>
              <a:gd name="T3" fmla="*/ 259724595 h 577560"/>
              <a:gd name="T4" fmla="*/ 577010883 w 1180531"/>
              <a:gd name="T5" fmla="*/ 324659087 h 577560"/>
              <a:gd name="T6" fmla="*/ 62585058 w 1180531"/>
              <a:gd name="T7" fmla="*/ 324659087 h 577560"/>
              <a:gd name="T8" fmla="*/ 0 w 1180531"/>
              <a:gd name="T9" fmla="*/ 259724595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3600000" algn="tl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143039DA-C43A-70C6-ACAA-D395E5C73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27"/>
          <a:stretch/>
        </p:blipFill>
        <p:spPr bwMode="auto">
          <a:xfrm>
            <a:off x="10559672" y="21610"/>
            <a:ext cx="1265238" cy="3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85" r:id="rId7"/>
    <p:sldLayoutId id="2147483688" r:id="rId8"/>
    <p:sldLayoutId id="2147483689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200000">
            <a:off x="9714885" y="3797884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  <p:sp>
        <p:nvSpPr>
          <p:cNvPr id="6" name="圆角矩形 3">
            <a:extLst>
              <a:ext uri="{FF2B5EF4-FFF2-40B4-BE49-F238E27FC236}">
                <a16:creationId xmlns:a16="http://schemas.microsoft.com/office/drawing/2014/main" id="{136D8422-C379-C421-6241-7C69A19627F2}"/>
              </a:ext>
            </a:extLst>
          </p:cNvPr>
          <p:cNvSpPr>
            <a:spLocks/>
          </p:cNvSpPr>
          <p:nvPr userDrawn="1"/>
        </p:nvSpPr>
        <p:spPr bwMode="auto">
          <a:xfrm>
            <a:off x="10543797" y="-48239"/>
            <a:ext cx="1281113" cy="543859"/>
          </a:xfrm>
          <a:custGeom>
            <a:avLst/>
            <a:gdLst>
              <a:gd name="T0" fmla="*/ 639596589 w 1180531"/>
              <a:gd name="T1" fmla="*/ 0 h 577560"/>
              <a:gd name="T2" fmla="*/ 639596589 w 1180531"/>
              <a:gd name="T3" fmla="*/ 259724595 h 577560"/>
              <a:gd name="T4" fmla="*/ 577010883 w 1180531"/>
              <a:gd name="T5" fmla="*/ 324659087 h 577560"/>
              <a:gd name="T6" fmla="*/ 62585058 w 1180531"/>
              <a:gd name="T7" fmla="*/ 324659087 h 577560"/>
              <a:gd name="T8" fmla="*/ 0 w 1180531"/>
              <a:gd name="T9" fmla="*/ 259724595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3600000" algn="tl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6EA93CF2-F44A-B23B-D8B1-693BEA076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27"/>
          <a:stretch/>
        </p:blipFill>
        <p:spPr bwMode="auto">
          <a:xfrm>
            <a:off x="10559672" y="21610"/>
            <a:ext cx="1265238" cy="3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3">
            <a:extLst>
              <a:ext uri="{FF2B5EF4-FFF2-40B4-BE49-F238E27FC236}">
                <a16:creationId xmlns:a16="http://schemas.microsoft.com/office/drawing/2014/main" id="{081F9418-1A7F-B69A-5C2E-ADAF19FFE15A}"/>
              </a:ext>
            </a:extLst>
          </p:cNvPr>
          <p:cNvSpPr>
            <a:spLocks/>
          </p:cNvSpPr>
          <p:nvPr userDrawn="1"/>
        </p:nvSpPr>
        <p:spPr bwMode="auto">
          <a:xfrm>
            <a:off x="10543797" y="-48239"/>
            <a:ext cx="1281113" cy="543859"/>
          </a:xfrm>
          <a:custGeom>
            <a:avLst/>
            <a:gdLst>
              <a:gd name="T0" fmla="*/ 639596589 w 1180531"/>
              <a:gd name="T1" fmla="*/ 0 h 577560"/>
              <a:gd name="T2" fmla="*/ 639596589 w 1180531"/>
              <a:gd name="T3" fmla="*/ 259724595 h 577560"/>
              <a:gd name="T4" fmla="*/ 577010883 w 1180531"/>
              <a:gd name="T5" fmla="*/ 324659087 h 577560"/>
              <a:gd name="T6" fmla="*/ 62585058 w 1180531"/>
              <a:gd name="T7" fmla="*/ 324659087 h 577560"/>
              <a:gd name="T8" fmla="*/ 0 w 1180531"/>
              <a:gd name="T9" fmla="*/ 259724595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3600000" algn="tl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C103A873-6F4C-634A-ED55-A9A5AE2DE8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27"/>
          <a:stretch/>
        </p:blipFill>
        <p:spPr bwMode="auto">
          <a:xfrm>
            <a:off x="10559672" y="21610"/>
            <a:ext cx="1265238" cy="3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9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1869813" y="-309087"/>
            <a:ext cx="7473881" cy="7473881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922FA6-892F-6E62-25A7-4EFD4311B4B7}"/>
              </a:ext>
            </a:extLst>
          </p:cNvPr>
          <p:cNvSpPr/>
          <p:nvPr userDrawn="1"/>
        </p:nvSpPr>
        <p:spPr>
          <a:xfrm>
            <a:off x="573736" y="4742367"/>
            <a:ext cx="588089" cy="588089"/>
          </a:xfrm>
          <a:prstGeom prst="ellipse">
            <a:avLst/>
          </a:prstGeom>
          <a:noFill/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89EB921-EFFD-8A13-0578-9909E3F67A28}"/>
              </a:ext>
            </a:extLst>
          </p:cNvPr>
          <p:cNvSpPr/>
          <p:nvPr userDrawn="1"/>
        </p:nvSpPr>
        <p:spPr>
          <a:xfrm>
            <a:off x="2449602" y="4027163"/>
            <a:ext cx="926888" cy="926888"/>
          </a:xfrm>
          <a:prstGeom prst="ellipse">
            <a:avLst/>
          </a:prstGeom>
          <a:solidFill>
            <a:schemeClr val="accent5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DBB1E70-A6B4-325D-7E84-2D8D403E507E}"/>
              </a:ext>
            </a:extLst>
          </p:cNvPr>
          <p:cNvSpPr/>
          <p:nvPr userDrawn="1"/>
        </p:nvSpPr>
        <p:spPr>
          <a:xfrm>
            <a:off x="2274547" y="2102046"/>
            <a:ext cx="1590676" cy="159067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38C16E6-FCD9-2FF6-E0D9-862FBA97E38E}"/>
              </a:ext>
            </a:extLst>
          </p:cNvPr>
          <p:cNvSpPr/>
          <p:nvPr userDrawn="1"/>
        </p:nvSpPr>
        <p:spPr>
          <a:xfrm>
            <a:off x="320390" y="1512575"/>
            <a:ext cx="804338" cy="804338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0B5C771-860C-6FE3-9141-296A747F7EC0}"/>
              </a:ext>
            </a:extLst>
          </p:cNvPr>
          <p:cNvSpPr/>
          <p:nvPr userDrawn="1"/>
        </p:nvSpPr>
        <p:spPr>
          <a:xfrm>
            <a:off x="2745115" y="1787721"/>
            <a:ext cx="314325" cy="314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734A62-48DA-F6ED-AF10-0C9224E0A0EE}"/>
              </a:ext>
            </a:extLst>
          </p:cNvPr>
          <p:cNvSpPr/>
          <p:nvPr userDrawn="1"/>
        </p:nvSpPr>
        <p:spPr>
          <a:xfrm>
            <a:off x="594793" y="2155519"/>
            <a:ext cx="2544671" cy="2544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D9836D2B-C9DD-3FC5-793A-4907096EF00C}"/>
              </a:ext>
            </a:extLst>
          </p:cNvPr>
          <p:cNvSpPr/>
          <p:nvPr userDrawn="1"/>
        </p:nvSpPr>
        <p:spPr>
          <a:xfrm>
            <a:off x="445476" y="2002997"/>
            <a:ext cx="2852005" cy="2852005"/>
          </a:xfrm>
          <a:prstGeom prst="donut">
            <a:avLst>
              <a:gd name="adj" fmla="val 64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BF5FBB6F-9C50-0F7F-7D51-97F85DAEBE87}"/>
              </a:ext>
            </a:extLst>
          </p:cNvPr>
          <p:cNvSpPr>
            <a:spLocks/>
          </p:cNvSpPr>
          <p:nvPr userDrawn="1"/>
        </p:nvSpPr>
        <p:spPr bwMode="auto">
          <a:xfrm>
            <a:off x="10543797" y="-48239"/>
            <a:ext cx="1281113" cy="543859"/>
          </a:xfrm>
          <a:custGeom>
            <a:avLst/>
            <a:gdLst>
              <a:gd name="T0" fmla="*/ 639596589 w 1180531"/>
              <a:gd name="T1" fmla="*/ 0 h 577560"/>
              <a:gd name="T2" fmla="*/ 639596589 w 1180531"/>
              <a:gd name="T3" fmla="*/ 259724595 h 577560"/>
              <a:gd name="T4" fmla="*/ 577010883 w 1180531"/>
              <a:gd name="T5" fmla="*/ 324659087 h 577560"/>
              <a:gd name="T6" fmla="*/ 62585058 w 1180531"/>
              <a:gd name="T7" fmla="*/ 324659087 h 577560"/>
              <a:gd name="T8" fmla="*/ 0 w 1180531"/>
              <a:gd name="T9" fmla="*/ 259724595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3600000" algn="tl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6B533326-C4DE-738C-3200-F5883CE05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27"/>
          <a:stretch/>
        </p:blipFill>
        <p:spPr bwMode="auto">
          <a:xfrm>
            <a:off x="10559672" y="21610"/>
            <a:ext cx="1265238" cy="3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82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cursor.com/cn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Web/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eveloper.mozilla.org/zh-CN/docs/Web/HTML" TargetMode="Externa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CN/docs/Web/HTML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CN/docs/Web/CS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CN/docs/Web/CSS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xios-http.cn/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n.vuejs.org/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n.vuejs.org/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n.vuejs.org/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开发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31BAE48-6C7B-7227-17B7-53CC057E09B1}"/>
              </a:ext>
            </a:extLst>
          </p:cNvPr>
          <p:cNvGrpSpPr/>
          <p:nvPr/>
        </p:nvGrpSpPr>
        <p:grpSpPr>
          <a:xfrm>
            <a:off x="878542" y="3398960"/>
            <a:ext cx="2152523" cy="369332"/>
            <a:chOff x="878542" y="3398960"/>
            <a:chExt cx="2152523" cy="369332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3A1F381-617D-02FA-3F2B-A54B88245518}"/>
                </a:ext>
              </a:extLst>
            </p:cNvPr>
            <p:cNvCxnSpPr>
              <a:cxnSpLocks/>
            </p:cNvCxnSpPr>
            <p:nvPr/>
          </p:nvCxnSpPr>
          <p:spPr>
            <a:xfrm>
              <a:off x="878542" y="3558988"/>
              <a:ext cx="7082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D6061D1-7166-7BD0-7F8C-61B216A91F44}"/>
                </a:ext>
              </a:extLst>
            </p:cNvPr>
            <p:cNvSpPr txBox="1"/>
            <p:nvPr/>
          </p:nvSpPr>
          <p:spPr>
            <a:xfrm>
              <a:off x="1586754" y="339896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15A0FA"/>
                  </a:solidFill>
                </a:rPr>
                <a:t>2025</a:t>
              </a:r>
              <a:endParaRPr lang="zh-CN" altLang="en-US" dirty="0">
                <a:solidFill>
                  <a:srgbClr val="15A0FA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423A4C0-648B-458B-8FB4-F26BA8F3EB46}"/>
                </a:ext>
              </a:extLst>
            </p:cNvPr>
            <p:cNvCxnSpPr>
              <a:cxnSpLocks/>
            </p:cNvCxnSpPr>
            <p:nvPr/>
          </p:nvCxnSpPr>
          <p:spPr>
            <a:xfrm>
              <a:off x="2322853" y="3558988"/>
              <a:ext cx="7082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78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0853-BCE6-57A4-433A-57434E1A3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A0782-35EE-C23B-A864-C9DF609B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前端初识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788F02-2A0C-7382-63EB-336B3CA28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298303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15A0FA"/>
                </a:solidFill>
              </a:rPr>
              <a:t>Web</a:t>
            </a:r>
            <a:r>
              <a:rPr lang="zh-CN" altLang="en-US" dirty="0">
                <a:solidFill>
                  <a:srgbClr val="15A0FA"/>
                </a:solidFill>
              </a:rPr>
              <a:t>标准</a:t>
            </a:r>
            <a:r>
              <a:rPr lang="zh-CN" altLang="en-US" dirty="0"/>
              <a:t>也称</a:t>
            </a:r>
            <a:r>
              <a:rPr lang="zh-CN" altLang="en-US" dirty="0">
                <a:solidFill>
                  <a:srgbClr val="15A0FA"/>
                </a:solidFill>
              </a:rPr>
              <a:t>网页标准</a:t>
            </a:r>
            <a:r>
              <a:rPr lang="zh-CN" altLang="en-US" dirty="0"/>
              <a:t>，由一系列的标准组成，大部分由</a:t>
            </a:r>
            <a:r>
              <a:rPr lang="en-US" altLang="zh-CN" dirty="0"/>
              <a:t>W3C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15A0FA"/>
                </a:solidFill>
              </a:rPr>
              <a:t>W</a:t>
            </a:r>
            <a:r>
              <a:rPr lang="en-US" altLang="zh-CN" dirty="0"/>
              <a:t>orld </a:t>
            </a:r>
            <a:r>
              <a:rPr lang="en-US" altLang="zh-CN" dirty="0">
                <a:solidFill>
                  <a:srgbClr val="15A0FA"/>
                </a:solidFill>
              </a:rPr>
              <a:t>W</a:t>
            </a:r>
            <a:r>
              <a:rPr lang="en-US" altLang="zh-CN" dirty="0"/>
              <a:t>ide </a:t>
            </a:r>
            <a:r>
              <a:rPr lang="en-US" altLang="zh-CN" dirty="0">
                <a:solidFill>
                  <a:srgbClr val="15A0FA"/>
                </a:solidFill>
              </a:rPr>
              <a:t>W</a:t>
            </a:r>
            <a:r>
              <a:rPr lang="en-US" altLang="zh-CN" dirty="0"/>
              <a:t>eb </a:t>
            </a:r>
            <a:r>
              <a:rPr lang="en-US" altLang="zh-CN" dirty="0">
                <a:solidFill>
                  <a:srgbClr val="15A0FA"/>
                </a:solidFill>
              </a:rPr>
              <a:t>C</a:t>
            </a:r>
            <a:r>
              <a:rPr lang="en-US" altLang="zh-CN" dirty="0"/>
              <a:t>onsortium</a:t>
            </a:r>
            <a:r>
              <a:rPr lang="zh-CN" altLang="en-US" dirty="0"/>
              <a:t>，万维网联盟）负责制定。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6A4154-F838-7A64-0626-267060681CF9}"/>
              </a:ext>
            </a:extLst>
          </p:cNvPr>
          <p:cNvSpPr txBox="1"/>
          <p:nvPr/>
        </p:nvSpPr>
        <p:spPr>
          <a:xfrm>
            <a:off x="1867202" y="4492947"/>
            <a:ext cx="1527982" cy="66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/>
              <a:t>负责网页的</a:t>
            </a:r>
            <a:r>
              <a:rPr lang="zh-CN" altLang="en-US" sz="1300" dirty="0">
                <a:solidFill>
                  <a:srgbClr val="15A0FA"/>
                </a:solidFill>
              </a:rPr>
              <a:t>结构</a:t>
            </a:r>
            <a:endParaRPr lang="en-US" altLang="zh-CN" sz="1300" dirty="0">
              <a:solidFill>
                <a:srgbClr val="15A0F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300" dirty="0"/>
              <a:t>(</a:t>
            </a:r>
            <a:r>
              <a:rPr lang="zh-CN" altLang="en-US" sz="1300" dirty="0"/>
              <a:t>页面元素的内容</a:t>
            </a:r>
            <a:r>
              <a:rPr lang="en-US" altLang="zh-CN" sz="1300" dirty="0"/>
              <a:t>)</a:t>
            </a:r>
            <a:endParaRPr lang="zh-CN" altLang="en-US" sz="13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B50C80C-02AD-68AF-AAA6-9226624C4673}"/>
              </a:ext>
            </a:extLst>
          </p:cNvPr>
          <p:cNvSpPr txBox="1"/>
          <p:nvPr/>
        </p:nvSpPr>
        <p:spPr>
          <a:xfrm>
            <a:off x="4465468" y="4492946"/>
            <a:ext cx="2968952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/>
              <a:t>负责网页的</a:t>
            </a:r>
            <a:r>
              <a:rPr lang="zh-CN" altLang="en-US" sz="1300" dirty="0">
                <a:solidFill>
                  <a:srgbClr val="15A0FA"/>
                </a:solidFill>
              </a:rPr>
              <a:t>表现</a:t>
            </a:r>
            <a:endParaRPr lang="en-US" altLang="zh-CN" sz="1300" dirty="0">
              <a:solidFill>
                <a:srgbClr val="15A0F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300" dirty="0"/>
              <a:t>(</a:t>
            </a:r>
            <a:r>
              <a:rPr lang="zh-CN" altLang="en-US" sz="1300" dirty="0"/>
              <a:t>页面元素的样式，如：颜色、大小等</a:t>
            </a:r>
            <a:r>
              <a:rPr lang="en-US" altLang="zh-CN" sz="1300" dirty="0"/>
              <a:t>)</a:t>
            </a:r>
            <a:endParaRPr lang="zh-CN" altLang="en-US" sz="13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746927-5F09-69C5-1161-A023B7B4B5EA}"/>
              </a:ext>
            </a:extLst>
          </p:cNvPr>
          <p:cNvSpPr txBox="1"/>
          <p:nvPr/>
        </p:nvSpPr>
        <p:spPr>
          <a:xfrm>
            <a:off x="9018458" y="4492947"/>
            <a:ext cx="1329210" cy="66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/>
              <a:t>负责网页的</a:t>
            </a:r>
            <a:r>
              <a:rPr lang="zh-CN" altLang="en-US" sz="1300" dirty="0">
                <a:solidFill>
                  <a:srgbClr val="15A0FA"/>
                </a:solidFill>
              </a:rPr>
              <a:t>行为</a:t>
            </a:r>
            <a:endParaRPr lang="en-US" altLang="zh-CN" sz="1300" dirty="0">
              <a:solidFill>
                <a:srgbClr val="15A0F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300" dirty="0"/>
              <a:t>(</a:t>
            </a:r>
            <a:r>
              <a:rPr lang="zh-CN" altLang="en-US" sz="1300" dirty="0"/>
              <a:t>交互效果</a:t>
            </a:r>
            <a:r>
              <a:rPr lang="en-US" altLang="zh-CN" sz="1300" dirty="0"/>
              <a:t>)</a:t>
            </a:r>
            <a:endParaRPr lang="zh-CN" altLang="en-US" sz="130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D3A3565-EC12-7DBA-AB10-71E08179AA21}"/>
              </a:ext>
            </a:extLst>
          </p:cNvPr>
          <p:cNvGrpSpPr/>
          <p:nvPr/>
        </p:nvGrpSpPr>
        <p:grpSpPr>
          <a:xfrm>
            <a:off x="1513461" y="2182007"/>
            <a:ext cx="2178426" cy="2178426"/>
            <a:chOff x="1513461" y="1959757"/>
            <a:chExt cx="2178426" cy="217842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980E575-5EF9-D7D1-A0B3-BAC73610EB40}"/>
                </a:ext>
              </a:extLst>
            </p:cNvPr>
            <p:cNvGrpSpPr/>
            <p:nvPr/>
          </p:nvGrpSpPr>
          <p:grpSpPr>
            <a:xfrm>
              <a:off x="1929386" y="2040133"/>
              <a:ext cx="1368098" cy="1933722"/>
              <a:chOff x="1529336" y="4186435"/>
              <a:chExt cx="1368098" cy="193372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D7B34431-4525-C4D4-6AE7-FBC5C0A4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9336" y="4570395"/>
                <a:ext cx="1368098" cy="1549762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2F36CFD-7B82-2ADD-766B-FDDA302A733D}"/>
                  </a:ext>
                </a:extLst>
              </p:cNvPr>
              <p:cNvSpPr txBox="1"/>
              <p:nvPr/>
            </p:nvSpPr>
            <p:spPr>
              <a:xfrm>
                <a:off x="1733251" y="4186435"/>
                <a:ext cx="9957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>
                    <a:latin typeface="Aptos Black" panose="020F0502020204030204" pitchFamily="34" charset="0"/>
                  </a:rPr>
                  <a:t>HTML</a:t>
                </a:r>
              </a:p>
            </p:txBody>
          </p:sp>
        </p:grpSp>
        <p:sp>
          <p:nvSpPr>
            <p:cNvPr id="23" name="流程图: 接点 22">
              <a:extLst>
                <a:ext uri="{FF2B5EF4-FFF2-40B4-BE49-F238E27FC236}">
                  <a16:creationId xmlns:a16="http://schemas.microsoft.com/office/drawing/2014/main" id="{0B08DF85-9F4D-D437-B044-FCBC3F7AF8D7}"/>
                </a:ext>
              </a:extLst>
            </p:cNvPr>
            <p:cNvSpPr/>
            <p:nvPr/>
          </p:nvSpPr>
          <p:spPr>
            <a:xfrm>
              <a:off x="1513461" y="1959757"/>
              <a:ext cx="2178426" cy="2178426"/>
            </a:xfrm>
            <a:prstGeom prst="flowChartConnector">
              <a:avLst/>
            </a:prstGeom>
            <a:noFill/>
            <a:ln w="6350">
              <a:prstDash val="lg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01FAD80-9DBB-F2F2-1888-7DFADDA99C5F}"/>
              </a:ext>
            </a:extLst>
          </p:cNvPr>
          <p:cNvGrpSpPr/>
          <p:nvPr/>
        </p:nvGrpSpPr>
        <p:grpSpPr>
          <a:xfrm>
            <a:off x="4796072" y="2182007"/>
            <a:ext cx="2178426" cy="2178426"/>
            <a:chOff x="4796072" y="1959757"/>
            <a:chExt cx="2178426" cy="217842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165C1C9-1AA9-C394-A2F2-4489E5651488}"/>
                </a:ext>
              </a:extLst>
            </p:cNvPr>
            <p:cNvGrpSpPr/>
            <p:nvPr/>
          </p:nvGrpSpPr>
          <p:grpSpPr>
            <a:xfrm>
              <a:off x="5176563" y="2040131"/>
              <a:ext cx="1426267" cy="1933724"/>
              <a:chOff x="3423242" y="4186434"/>
              <a:chExt cx="1366095" cy="1933724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9A12069-630C-406C-1A9E-F0B52A36C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3242" y="4570395"/>
                <a:ext cx="1366095" cy="1549763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3AC837-0412-68F2-E5D6-56B746396DB1}"/>
                  </a:ext>
                </a:extLst>
              </p:cNvPr>
              <p:cNvSpPr txBox="1"/>
              <p:nvPr/>
            </p:nvSpPr>
            <p:spPr>
              <a:xfrm>
                <a:off x="3714260" y="4186434"/>
                <a:ext cx="785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>
                    <a:latin typeface="Aptos Black" panose="020F0502020204030204" pitchFamily="34" charset="0"/>
                  </a:rPr>
                  <a:t>CSS</a:t>
                </a:r>
              </a:p>
            </p:txBody>
          </p:sp>
        </p:grp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9E43C04A-D4ED-7CA1-70CD-6F8ABE9788EA}"/>
                </a:ext>
              </a:extLst>
            </p:cNvPr>
            <p:cNvSpPr/>
            <p:nvPr/>
          </p:nvSpPr>
          <p:spPr>
            <a:xfrm>
              <a:off x="4796072" y="1959757"/>
              <a:ext cx="2178426" cy="2178426"/>
            </a:xfrm>
            <a:prstGeom prst="flowChartConnector">
              <a:avLst/>
            </a:prstGeom>
            <a:noFill/>
            <a:ln w="6350">
              <a:prstDash val="lg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DD7B636-E8B9-11B2-BC12-A5FD27BB3CF2}"/>
              </a:ext>
            </a:extLst>
          </p:cNvPr>
          <p:cNvGrpSpPr/>
          <p:nvPr/>
        </p:nvGrpSpPr>
        <p:grpSpPr>
          <a:xfrm>
            <a:off x="8572316" y="2122361"/>
            <a:ext cx="2178426" cy="2178426"/>
            <a:chOff x="8572316" y="1900111"/>
            <a:chExt cx="2178426" cy="217842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864818E-501C-2E27-CC76-2D7D211A51A4}"/>
                </a:ext>
              </a:extLst>
            </p:cNvPr>
            <p:cNvGrpSpPr/>
            <p:nvPr/>
          </p:nvGrpSpPr>
          <p:grpSpPr>
            <a:xfrm>
              <a:off x="8837969" y="2080169"/>
              <a:ext cx="1693349" cy="1933724"/>
              <a:chOff x="5168266" y="4186433"/>
              <a:chExt cx="1693349" cy="1933724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70B1898-6194-7B6B-6023-34CFB7283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0517" y="4570395"/>
                <a:ext cx="1365687" cy="1549762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A0CBC85-125E-6559-3C63-0FAD6048E8F9}"/>
                  </a:ext>
                </a:extLst>
              </p:cNvPr>
              <p:cNvSpPr txBox="1"/>
              <p:nvPr/>
            </p:nvSpPr>
            <p:spPr>
              <a:xfrm>
                <a:off x="5168266" y="4186433"/>
                <a:ext cx="169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>
                    <a:latin typeface="Aptos Black" panose="020F0502020204030204" pitchFamily="34" charset="0"/>
                  </a:rPr>
                  <a:t>JavaScript</a:t>
                </a:r>
              </a:p>
            </p:txBody>
          </p:sp>
        </p:grpSp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4F39657E-5003-6608-33ED-0E3AD6C99CB2}"/>
                </a:ext>
              </a:extLst>
            </p:cNvPr>
            <p:cNvSpPr/>
            <p:nvPr/>
          </p:nvSpPr>
          <p:spPr>
            <a:xfrm>
              <a:off x="8572316" y="1900111"/>
              <a:ext cx="2178426" cy="2178426"/>
            </a:xfrm>
            <a:prstGeom prst="flowChartConnector">
              <a:avLst/>
            </a:prstGeom>
            <a:noFill/>
            <a:ln w="6350">
              <a:prstDash val="lg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316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F993-BCC8-0E30-607A-9857915B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C1D520-213B-F1AC-612B-C199C8BEB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开发工具</a:t>
            </a:r>
            <a:endParaRPr lang="en-US" altLang="zh-CN" dirty="0"/>
          </a:p>
          <a:p>
            <a:r>
              <a:rPr lang="zh-CN" altLang="en-US" dirty="0"/>
              <a:t>入门程序</a:t>
            </a:r>
            <a:endParaRPr lang="en-US" altLang="zh-CN" dirty="0"/>
          </a:p>
          <a:p>
            <a:r>
              <a:rPr lang="zh-CN" altLang="en-US" dirty="0"/>
              <a:t>前端案例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68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A0F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9F0C9-13A6-0A20-B368-E5A2D912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1F1D33-956B-D6E8-C83F-ACAB108726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开发工具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23E4F9-3296-A3BC-BBBB-841A4A1921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829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AED8C-1E3A-4A04-EF2E-1A22EE05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1435-22D4-67FF-7F71-131EC62D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前端开发工具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4C7599-2F28-962E-8E8A-F0C7CAC9B839}"/>
              </a:ext>
            </a:extLst>
          </p:cNvPr>
          <p:cNvGrpSpPr/>
          <p:nvPr/>
        </p:nvGrpSpPr>
        <p:grpSpPr>
          <a:xfrm>
            <a:off x="1016046" y="1889956"/>
            <a:ext cx="1523954" cy="2041585"/>
            <a:chOff x="1016046" y="1889956"/>
            <a:chExt cx="1523954" cy="204158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E862EAA-7BDA-4D42-5B97-9E251EA7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46" y="1889956"/>
              <a:ext cx="1523954" cy="1523954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72DE3DA-346D-D263-60F5-2304706703B1}"/>
                </a:ext>
              </a:extLst>
            </p:cNvPr>
            <p:cNvSpPr txBox="1"/>
            <p:nvPr/>
          </p:nvSpPr>
          <p:spPr>
            <a:xfrm>
              <a:off x="1070137" y="3531431"/>
              <a:ext cx="1415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WebStorm</a:t>
              </a:r>
              <a:endParaRPr lang="zh-CN" altLang="en-US" sz="2000" b="1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835EB0-2D58-5370-4C87-03E3A40B8E5A}"/>
              </a:ext>
            </a:extLst>
          </p:cNvPr>
          <p:cNvGrpSpPr/>
          <p:nvPr/>
        </p:nvGrpSpPr>
        <p:grpSpPr>
          <a:xfrm>
            <a:off x="6650524" y="1889956"/>
            <a:ext cx="1679553" cy="2041585"/>
            <a:chOff x="6650524" y="1889956"/>
            <a:chExt cx="1679553" cy="204158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904AC6-6270-53E1-32D3-0FB81C77D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49" t="14083" r="35731" b="42431"/>
            <a:stretch/>
          </p:blipFill>
          <p:spPr>
            <a:xfrm>
              <a:off x="6650524" y="1889956"/>
              <a:ext cx="1679553" cy="1641475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CDE0470-6F38-A48B-1409-799413AEBD75}"/>
                </a:ext>
              </a:extLst>
            </p:cNvPr>
            <p:cNvSpPr txBox="1"/>
            <p:nvPr/>
          </p:nvSpPr>
          <p:spPr>
            <a:xfrm>
              <a:off x="6901554" y="3531431"/>
              <a:ext cx="1107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Cursor</a:t>
              </a:r>
              <a:endParaRPr lang="zh-CN" altLang="en-US" sz="2000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C437A84-F167-4A02-F9D8-CC5F8D721A1E}"/>
              </a:ext>
            </a:extLst>
          </p:cNvPr>
          <p:cNvGrpSpPr/>
          <p:nvPr/>
        </p:nvGrpSpPr>
        <p:grpSpPr>
          <a:xfrm>
            <a:off x="9581546" y="1991725"/>
            <a:ext cx="1429591" cy="1934357"/>
            <a:chOff x="9581546" y="1991725"/>
            <a:chExt cx="1429591" cy="193435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3DBFDFA-C7FE-E2AE-0645-D3A9695B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" t="12557" r="69903" b="10164"/>
            <a:stretch/>
          </p:blipFill>
          <p:spPr>
            <a:xfrm>
              <a:off x="9581546" y="1991725"/>
              <a:ext cx="1429591" cy="143793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476FE4A-EC25-BB74-84A2-B6D7D8B5E2F4}"/>
                </a:ext>
              </a:extLst>
            </p:cNvPr>
            <p:cNvSpPr txBox="1"/>
            <p:nvPr/>
          </p:nvSpPr>
          <p:spPr>
            <a:xfrm>
              <a:off x="9896231" y="3525972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Trae</a:t>
              </a:r>
              <a:endParaRPr lang="zh-CN" altLang="en-US" sz="2000" b="1" dirty="0"/>
            </a:p>
          </p:txBody>
        </p:sp>
      </p:grp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F222CC0-8BD4-D991-B308-B001F8358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69" y="1845090"/>
            <a:ext cx="1607586" cy="1613685"/>
          </a:xfr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29B0F02-2003-1753-F079-AA25E82C652F}"/>
              </a:ext>
            </a:extLst>
          </p:cNvPr>
          <p:cNvSpPr txBox="1"/>
          <p:nvPr/>
        </p:nvSpPr>
        <p:spPr>
          <a:xfrm>
            <a:off x="3964320" y="3527754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VS Code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0421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A9BF-C905-CD61-6C07-9DD28336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F11A6-033D-01E9-DCCD-7C7A34D3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前端开发</a:t>
            </a:r>
            <a:r>
              <a:rPr lang="zh-CN" altLang="en-US"/>
              <a:t>工具</a:t>
            </a:r>
            <a:r>
              <a:rPr lang="en-US" altLang="zh-CN"/>
              <a:t>-Cursor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ED97F-A0DC-1A5A-FC3C-DA7630194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8" y="956242"/>
            <a:ext cx="10962660" cy="994478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b="1"/>
              <a:t>Cursor</a:t>
            </a:r>
            <a:r>
              <a:rPr lang="zh-CN" altLang="en-US" sz="1400"/>
              <a:t>是一款基于</a:t>
            </a:r>
            <a:r>
              <a:rPr lang="en-US" altLang="zh-CN" sz="1400"/>
              <a:t>VS Code</a:t>
            </a:r>
            <a:r>
              <a:rPr lang="zh-CN" altLang="en-US" sz="1400"/>
              <a:t>深度改造的</a:t>
            </a:r>
            <a:r>
              <a:rPr lang="en-US" altLang="zh-CN" sz="1400"/>
              <a:t>AI</a:t>
            </a:r>
            <a:r>
              <a:rPr lang="zh-CN" altLang="en-US" sz="1400"/>
              <a:t>编程工具，由</a:t>
            </a:r>
            <a:r>
              <a:rPr lang="en-US" altLang="zh-CN" sz="1400"/>
              <a:t>Anysphere</a:t>
            </a:r>
            <a:r>
              <a:rPr lang="zh-CN" altLang="en-US" sz="1400"/>
              <a:t>公司开发。它集成了</a:t>
            </a:r>
            <a:r>
              <a:rPr lang="en-US" altLang="zh-CN" sz="1400"/>
              <a:t>GPT-4</a:t>
            </a:r>
            <a:r>
              <a:rPr lang="zh-CN" altLang="en-US" sz="1400"/>
              <a:t>、</a:t>
            </a:r>
            <a:r>
              <a:rPr lang="en-US" altLang="zh-CN" sz="1400"/>
              <a:t>Gemini</a:t>
            </a:r>
            <a:r>
              <a:rPr lang="zh-CN" altLang="en-US" sz="1400"/>
              <a:t>、</a:t>
            </a:r>
            <a:r>
              <a:rPr lang="en-US" altLang="zh-CN" sz="1400"/>
              <a:t>Claude</a:t>
            </a:r>
            <a:r>
              <a:rPr lang="zh-CN" altLang="en-US" sz="1400"/>
              <a:t>、</a:t>
            </a:r>
            <a:r>
              <a:rPr lang="en-US" altLang="zh-CN" sz="1400"/>
              <a:t>DeepSeek</a:t>
            </a:r>
            <a:r>
              <a:rPr lang="zh-CN" altLang="en-US" sz="1400"/>
              <a:t>等先进大语言模型，提供自然语言编程、智能代码补全、跨文件语义搜索、错误修复等功能。</a:t>
            </a:r>
            <a:r>
              <a:rPr lang="en-US" altLang="zh-CN" sz="1400" b="0" i="0">
                <a:effectLst/>
              </a:rPr>
              <a:t>(</a:t>
            </a:r>
            <a:r>
              <a:rPr lang="en-US" altLang="zh-CN" sz="1400">
                <a:solidFill>
                  <a:srgbClr val="15A0F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https://www.cursor.com/cn</a:t>
            </a:r>
            <a:r>
              <a:rPr lang="en-US" altLang="zh-CN" sz="1400" b="0" i="0">
                <a:effectLst/>
              </a:rPr>
              <a:t>)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D30767-38D4-F4E2-1D96-955EECC9D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41" y="2096148"/>
            <a:ext cx="9048206" cy="45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D98E6-5F75-9BA3-FF2C-6A22A1659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F2C389-9FD8-C0C4-0FBF-4D4616611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开发工具</a:t>
            </a:r>
            <a:endParaRPr lang="en-US" altLang="zh-CN" dirty="0"/>
          </a:p>
          <a:p>
            <a:r>
              <a:rPr lang="zh-CN" altLang="en-US" dirty="0">
                <a:solidFill>
                  <a:srgbClr val="15A0FA"/>
                </a:solidFill>
              </a:rPr>
              <a:t>入门程序</a:t>
            </a:r>
            <a:endParaRPr lang="en-US" altLang="zh-CN" dirty="0">
              <a:solidFill>
                <a:srgbClr val="15A0FA"/>
              </a:solidFill>
            </a:endParaRPr>
          </a:p>
          <a:p>
            <a:r>
              <a:rPr lang="zh-CN" altLang="en-US" dirty="0"/>
              <a:t>前端案例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96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50AD7-7455-5D7F-070A-CAB4E0B531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入门程序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27E931-F8A2-BCB4-7B84-C2A22023D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04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HTML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FBA89A94-B2A9-306A-5867-5FA7C3955FAD}"/>
              </a:ext>
            </a:extLst>
          </p:cNvPr>
          <p:cNvSpPr txBox="1">
            <a:spLocks/>
          </p:cNvSpPr>
          <p:nvPr/>
        </p:nvSpPr>
        <p:spPr>
          <a:xfrm>
            <a:off x="624893" y="1095287"/>
            <a:ext cx="10698800" cy="2206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HTML</a:t>
            </a:r>
            <a:r>
              <a:rPr lang="zh-CN" altLang="en-US">
                <a:latin typeface="Consolas" panose="020B0609020204030204" pitchFamily="49" charset="0"/>
              </a:rPr>
              <a:t>（</a:t>
            </a:r>
            <a:r>
              <a:rPr lang="en-US" altLang="zh-CN">
                <a:solidFill>
                  <a:srgbClr val="15A0FA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H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yper</a:t>
            </a:r>
            <a:r>
              <a:rPr lang="en-US" altLang="zh-CN">
                <a:solidFill>
                  <a:srgbClr val="15A0FA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ext </a:t>
            </a:r>
            <a:r>
              <a:rPr lang="en-US" altLang="zh-CN">
                <a:solidFill>
                  <a:srgbClr val="15A0FA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M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arkup </a:t>
            </a:r>
            <a:r>
              <a:rPr lang="en-US" altLang="zh-CN">
                <a:solidFill>
                  <a:srgbClr val="15A0FA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L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anguage</a:t>
            </a:r>
            <a:r>
              <a:rPr lang="zh-CN" altLang="en-US">
                <a:latin typeface="Consolas" panose="020B0609020204030204" pitchFamily="49" charset="0"/>
              </a:rPr>
              <a:t>）：超文本标记语言。</a:t>
            </a:r>
          </a:p>
          <a:p>
            <a:pPr marL="540000" lvl="1" indent="-285750" defTabSz="360000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u"/>
            </a:pPr>
            <a:r>
              <a:rPr lang="zh-CN" altLang="en-US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超文本：超越了文本的限制，比普通文本更强大。除了文字信息，还可以定义图片、音频、视频等内容。</a:t>
            </a:r>
          </a:p>
          <a:p>
            <a:pPr marL="540000" lvl="1" indent="-285750" defTabSz="360000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u"/>
            </a:pPr>
            <a:r>
              <a:rPr lang="zh-CN" altLang="en-US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标记语言：由标签</a:t>
            </a:r>
            <a:r>
              <a:rPr lang="en-US" altLang="zh-CN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"&lt;</a:t>
            </a:r>
            <a:r>
              <a:rPr lang="zh-CN" altLang="en-US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标签名</a:t>
            </a:r>
            <a:r>
              <a:rPr lang="en-US" altLang="zh-CN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&gt;"</a:t>
            </a:r>
            <a:r>
              <a:rPr lang="zh-CN" altLang="en-US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构成的语言</a:t>
            </a:r>
          </a:p>
          <a:p>
            <a:pPr marL="900000" lvl="1" indent="-285750" defTabSz="360000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标签都是预定义好的。例如：使用</a:t>
            </a: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&lt;h1&gt;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展示标题，使用</a:t>
            </a: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&lt;img&gt;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展示图片，使用</a:t>
            </a:r>
            <a:r>
              <a:rPr lang="en-US" altLang="zh-CN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&lt;video&gt;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展示视频。</a:t>
            </a:r>
          </a:p>
          <a:p>
            <a:pPr marL="900000" lvl="1" indent="-285750" defTabSz="360000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代码直接在浏览器中运行，</a:t>
            </a: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标签由浏览器解析。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" name="!!组合 9">
            <a:extLst>
              <a:ext uri="{FF2B5EF4-FFF2-40B4-BE49-F238E27FC236}">
                <a16:creationId xmlns:a16="http://schemas.microsoft.com/office/drawing/2014/main" id="{CFF5BAED-577E-7C31-0AAD-CE5668B09796}"/>
              </a:ext>
            </a:extLst>
          </p:cNvPr>
          <p:cNvGrpSpPr/>
          <p:nvPr/>
        </p:nvGrpSpPr>
        <p:grpSpPr>
          <a:xfrm>
            <a:off x="1355577" y="4394017"/>
            <a:ext cx="3886574" cy="1316474"/>
            <a:chOff x="2297722" y="3660322"/>
            <a:chExt cx="3886574" cy="131647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3C07A279-5EBD-1793-4F46-B968CA4CF38E}"/>
                </a:ext>
              </a:extLst>
            </p:cNvPr>
            <p:cNvSpPr/>
            <p:nvPr/>
          </p:nvSpPr>
          <p:spPr>
            <a:xfrm>
              <a:off x="2297722" y="3660322"/>
              <a:ext cx="3886574" cy="1316474"/>
            </a:xfrm>
            <a:prstGeom prst="roundRect">
              <a:avLst>
                <a:gd name="adj" fmla="val 536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&lt;h1&gt;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入门程序</a:t>
              </a: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&lt;/h1&gt;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&lt;img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src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</a:t>
              </a:r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"img/1.png"</a:t>
              </a: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A1E148A7-57E3-0A9C-0B14-A63D81D160BF}"/>
                </a:ext>
              </a:extLst>
            </p:cNvPr>
            <p:cNvSpPr/>
            <p:nvPr/>
          </p:nvSpPr>
          <p:spPr>
            <a:xfrm>
              <a:off x="2297722" y="3660322"/>
              <a:ext cx="388657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8D72E8D-2A93-CA43-139F-73A571276297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F5202AB-B407-B23A-66A8-F244B1E7C6C8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2886CBE-3FEE-B18B-5448-64FB2E263CE9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9449C27-A79F-97A7-E9B9-A39AC23C1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9" b="3676"/>
          <a:stretch/>
        </p:blipFill>
        <p:spPr>
          <a:xfrm>
            <a:off x="6939065" y="3775842"/>
            <a:ext cx="2090332" cy="2154116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109E44CA-B047-5322-695E-EC7C927A7264}"/>
              </a:ext>
            </a:extLst>
          </p:cNvPr>
          <p:cNvSpPr/>
          <p:nvPr/>
        </p:nvSpPr>
        <p:spPr>
          <a:xfrm>
            <a:off x="5541089" y="4947765"/>
            <a:ext cx="1099038" cy="290146"/>
          </a:xfrm>
          <a:prstGeom prst="rightArrow">
            <a:avLst>
              <a:gd name="adj1" fmla="val 50000"/>
              <a:gd name="adj2" fmla="val 134849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C20B388-B3E5-D25E-B150-51F02FA2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04" y="4569277"/>
            <a:ext cx="386977" cy="362753"/>
          </a:xfrm>
          <a:prstGeom prst="rect">
            <a:avLst/>
          </a:prstGeom>
        </p:spPr>
      </p:pic>
      <p:sp>
        <p:nvSpPr>
          <p:cNvPr id="14" name="!!矩形 23">
            <a:extLst>
              <a:ext uri="{FF2B5EF4-FFF2-40B4-BE49-F238E27FC236}">
                <a16:creationId xmlns:a16="http://schemas.microsoft.com/office/drawing/2014/main" id="{AAAE0E2F-8857-32B1-F299-722B453A7DC0}"/>
              </a:ext>
            </a:extLst>
          </p:cNvPr>
          <p:cNvSpPr/>
          <p:nvPr/>
        </p:nvSpPr>
        <p:spPr>
          <a:xfrm>
            <a:off x="1390324" y="5092838"/>
            <a:ext cx="367987" cy="45719"/>
          </a:xfrm>
          <a:prstGeom prst="rect">
            <a:avLst/>
          </a:prstGeom>
          <a:solidFill>
            <a:srgbClr val="2FC141"/>
          </a:solidFill>
          <a:ln>
            <a:solidFill>
              <a:srgbClr val="2FC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7DB787-14F5-2A74-22A5-E74E4F40DC4B}"/>
              </a:ext>
            </a:extLst>
          </p:cNvPr>
          <p:cNvSpPr/>
          <p:nvPr/>
        </p:nvSpPr>
        <p:spPr>
          <a:xfrm>
            <a:off x="2770179" y="5092838"/>
            <a:ext cx="618554" cy="45719"/>
          </a:xfrm>
          <a:prstGeom prst="rect">
            <a:avLst/>
          </a:prstGeom>
          <a:solidFill>
            <a:srgbClr val="2FC141"/>
          </a:solidFill>
          <a:ln>
            <a:solidFill>
              <a:srgbClr val="2FC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026B925-74AE-95C8-FA1C-CD774EDC43D4}"/>
              </a:ext>
            </a:extLst>
          </p:cNvPr>
          <p:cNvCxnSpPr>
            <a:cxnSpLocks/>
          </p:cNvCxnSpPr>
          <p:nvPr/>
        </p:nvCxnSpPr>
        <p:spPr>
          <a:xfrm>
            <a:off x="1386870" y="5101981"/>
            <a:ext cx="0" cy="702845"/>
          </a:xfrm>
          <a:prstGeom prst="line">
            <a:avLst/>
          </a:prstGeom>
          <a:ln>
            <a:solidFill>
              <a:srgbClr val="2FC14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7F088D9-51E3-CD56-948A-39019415FC3B}"/>
              </a:ext>
            </a:extLst>
          </p:cNvPr>
          <p:cNvCxnSpPr>
            <a:cxnSpLocks/>
          </p:cNvCxnSpPr>
          <p:nvPr/>
        </p:nvCxnSpPr>
        <p:spPr>
          <a:xfrm>
            <a:off x="3385864" y="5138557"/>
            <a:ext cx="0" cy="702845"/>
          </a:xfrm>
          <a:prstGeom prst="line">
            <a:avLst/>
          </a:prstGeom>
          <a:ln>
            <a:solidFill>
              <a:srgbClr val="2FC14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A2C82E6-5DF1-1FB1-7BD3-C1DA40013FC0}"/>
              </a:ext>
            </a:extLst>
          </p:cNvPr>
          <p:cNvSpPr txBox="1"/>
          <p:nvPr/>
        </p:nvSpPr>
        <p:spPr>
          <a:xfrm>
            <a:off x="943425" y="5887120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2FC14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开始标签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CB1610-5E9F-AB78-486E-914552FC1ECA}"/>
              </a:ext>
            </a:extLst>
          </p:cNvPr>
          <p:cNvSpPr txBox="1"/>
          <p:nvPr/>
        </p:nvSpPr>
        <p:spPr>
          <a:xfrm>
            <a:off x="3216455" y="5887120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2FC14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结束标签</a:t>
            </a:r>
          </a:p>
        </p:txBody>
      </p:sp>
      <p:sp>
        <p:nvSpPr>
          <p:cNvPr id="3" name="!!矩形 23">
            <a:extLst>
              <a:ext uri="{FF2B5EF4-FFF2-40B4-BE49-F238E27FC236}">
                <a16:creationId xmlns:a16="http://schemas.microsoft.com/office/drawing/2014/main" id="{FA2C3537-FE0F-5573-2648-42FAF947CD18}"/>
              </a:ext>
            </a:extLst>
          </p:cNvPr>
          <p:cNvSpPr/>
          <p:nvPr/>
        </p:nvSpPr>
        <p:spPr>
          <a:xfrm>
            <a:off x="1793057" y="5092838"/>
            <a:ext cx="948237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A845369-8B97-5A1F-C661-2032FC27E68C}"/>
              </a:ext>
            </a:extLst>
          </p:cNvPr>
          <p:cNvCxnSpPr>
            <a:cxnSpLocks/>
          </p:cNvCxnSpPr>
          <p:nvPr/>
        </p:nvCxnSpPr>
        <p:spPr>
          <a:xfrm flipV="1">
            <a:off x="2311444" y="4183380"/>
            <a:ext cx="0" cy="703108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7178FA2-6C9A-B6AA-5A35-4E0B132A9DFB}"/>
              </a:ext>
            </a:extLst>
          </p:cNvPr>
          <p:cNvSpPr txBox="1"/>
          <p:nvPr/>
        </p:nvSpPr>
        <p:spPr>
          <a:xfrm>
            <a:off x="2042780" y="386395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C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</a:t>
            </a:r>
            <a:endParaRPr lang="zh-CN" altLang="en-US" sz="1400" dirty="0">
              <a:solidFill>
                <a:srgbClr val="FFC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!!矩形 23">
            <a:extLst>
              <a:ext uri="{FF2B5EF4-FFF2-40B4-BE49-F238E27FC236}">
                <a16:creationId xmlns:a16="http://schemas.microsoft.com/office/drawing/2014/main" id="{61F737D2-A3C5-2C1E-0A81-35001D5C6F47}"/>
              </a:ext>
            </a:extLst>
          </p:cNvPr>
          <p:cNvSpPr/>
          <p:nvPr/>
        </p:nvSpPr>
        <p:spPr>
          <a:xfrm>
            <a:off x="1876694" y="5407684"/>
            <a:ext cx="1339759" cy="45719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96F45E0-1DB4-9A0D-67FF-5105E4D41C8E}"/>
              </a:ext>
            </a:extLst>
          </p:cNvPr>
          <p:cNvCxnSpPr>
            <a:cxnSpLocks/>
          </p:cNvCxnSpPr>
          <p:nvPr/>
        </p:nvCxnSpPr>
        <p:spPr>
          <a:xfrm>
            <a:off x="2491784" y="5453403"/>
            <a:ext cx="0" cy="702845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6E37318-6227-9FC0-AA9C-D26B1A49CA76}"/>
              </a:ext>
            </a:extLst>
          </p:cNvPr>
          <p:cNvSpPr txBox="1"/>
          <p:nvPr/>
        </p:nvSpPr>
        <p:spPr>
          <a:xfrm>
            <a:off x="2222159" y="618361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zh-CN" altLang="en-US" sz="1400" dirty="0">
              <a:solidFill>
                <a:schemeClr val="tx1">
                  <a:lumMod val="60000"/>
                  <a:lumOff val="4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6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8" grpId="0"/>
      <p:bldP spid="19" grpId="0"/>
      <p:bldP spid="3" grpId="0" animBg="1"/>
      <p:bldP spid="22" grpId="0"/>
      <p:bldP spid="21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4E460-4D0F-75A8-6A93-0930159B8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271E7-3DBB-701C-8EB1-269AF2A1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入门程序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1308B-3F7C-1E57-DB5D-2659380DC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8599553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需求：制作一个</a:t>
            </a:r>
            <a:r>
              <a:rPr lang="en-US" altLang="zh-CN" dirty="0"/>
              <a:t>HTML</a:t>
            </a:r>
            <a:r>
              <a:rPr lang="zh-CN" altLang="en-US" dirty="0"/>
              <a:t>页面，展示形式如下。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E41FCE-BCE4-9222-96F8-5A370D67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" t="641" r="444" b="5746"/>
          <a:stretch/>
        </p:blipFill>
        <p:spPr>
          <a:xfrm>
            <a:off x="928115" y="1576083"/>
            <a:ext cx="8514335" cy="4165649"/>
          </a:xfrm>
          <a:prstGeom prst="roundRect">
            <a:avLst>
              <a:gd name="adj" fmla="val 1365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1944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5CB16-FDCF-357D-3BB7-20E56377F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C0C95-12D5-B75D-5B20-BD69DDBE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4FED2-86EF-C3B9-D7F9-DD57EF363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HTML</a:t>
            </a:r>
            <a:r>
              <a:rPr lang="zh-CN" altLang="en-US" dirty="0"/>
              <a:t>页面的基本结构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1D8ADF-FE9E-9228-9DDF-EE31B81FB8A9}"/>
              </a:ext>
            </a:extLst>
          </p:cNvPr>
          <p:cNvGrpSpPr/>
          <p:nvPr/>
        </p:nvGrpSpPr>
        <p:grpSpPr>
          <a:xfrm>
            <a:off x="918342" y="1498105"/>
            <a:ext cx="4316371" cy="2750045"/>
            <a:chOff x="2535724" y="3208754"/>
            <a:chExt cx="4316371" cy="275004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6446588-2273-8F21-FE6D-38B4DBC27927}"/>
                </a:ext>
              </a:extLst>
            </p:cNvPr>
            <p:cNvGrpSpPr/>
            <p:nvPr/>
          </p:nvGrpSpPr>
          <p:grpSpPr>
            <a:xfrm>
              <a:off x="2535724" y="3211293"/>
              <a:ext cx="4266841" cy="2747506"/>
              <a:chOff x="2297722" y="3660322"/>
              <a:chExt cx="4266841" cy="2747506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639FF7F6-470A-30EA-FCC6-6F9FD75FF4B7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4266841" cy="2747506"/>
              </a:xfrm>
              <a:prstGeom prst="roundRect">
                <a:avLst>
                  <a:gd name="adj" fmla="val 2209"/>
                </a:avLst>
              </a:prstGeom>
              <a:solidFill>
                <a:srgbClr val="F6F6F6"/>
              </a:solidFill>
              <a:ln w="3175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80000" rIns="3600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8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&lt;html&gt;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  </a:t>
                </a:r>
                <a:r>
                  <a:rPr lang="en-US" altLang="zh-CN" sz="1200" b="0" dirty="0">
                    <a:solidFill>
                      <a:srgbClr val="8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&lt;head&gt;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   </a:t>
                </a:r>
                <a:r>
                  <a:rPr lang="en-US" altLang="zh-CN" sz="1200" dirty="0">
                    <a:solidFill>
                      <a:srgbClr val="8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 &lt;title&gt;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HTML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Fira Code" panose="020B0809050000020004" pitchFamily="49" charset="0"/>
                  </a:rPr>
                  <a:t>快速入门</a:t>
                </a:r>
                <a:r>
                  <a:rPr lang="en-US" altLang="zh-CN" sz="1200" dirty="0">
                    <a:solidFill>
                      <a:srgbClr val="8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&lt;/title&gt;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  </a:t>
                </a:r>
                <a:r>
                  <a:rPr lang="en-US" altLang="zh-CN" sz="1200" b="0" dirty="0">
                    <a:solidFill>
                      <a:srgbClr val="8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&lt;/head&gt;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  </a:t>
                </a:r>
                <a:r>
                  <a:rPr lang="en-US" altLang="zh-CN" sz="1200" b="0" dirty="0">
                    <a:solidFill>
                      <a:srgbClr val="8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&lt;body&gt;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    </a:t>
                </a:r>
                <a:r>
                  <a:rPr lang="en-US" altLang="zh-CN" sz="1200" dirty="0">
                    <a:solidFill>
                      <a:srgbClr val="8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&lt;h1&gt;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Hello HTML</a:t>
                </a:r>
                <a:r>
                  <a:rPr lang="en-US" altLang="zh-CN" sz="1200" dirty="0">
                    <a:solidFill>
                      <a:srgbClr val="8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&lt;/h1&gt;</a:t>
                </a:r>
                <a:endParaRPr lang="en-US" altLang="zh-CN" sz="1200" dirty="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rgbClr val="0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    </a:t>
                </a:r>
                <a:r>
                  <a:rPr lang="en-US" altLang="zh-CN" sz="1200" dirty="0">
                    <a:solidFill>
                      <a:srgbClr val="8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&lt;img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 </a:t>
                </a:r>
                <a:r>
                  <a:rPr lang="en-US" altLang="zh-CN" sz="1200" dirty="0">
                    <a:solidFill>
                      <a:srgbClr val="E5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src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=</a:t>
                </a:r>
                <a:r>
                  <a:rPr lang="en-US" altLang="zh-CN" sz="1200" dirty="0">
                    <a:solidFill>
                      <a:srgbClr val="0000FF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"img/1.png" </a:t>
                </a:r>
                <a:r>
                  <a:rPr lang="en-US" altLang="zh-CN" sz="1200" dirty="0">
                    <a:solidFill>
                      <a:srgbClr val="E5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width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=</a:t>
                </a:r>
                <a:r>
                  <a:rPr lang="en-US" altLang="zh-CN" sz="1200" dirty="0">
                    <a:solidFill>
                      <a:srgbClr val="0000FF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"200px"</a:t>
                </a:r>
                <a:r>
                  <a:rPr lang="en-US" altLang="zh-CN" sz="1200" dirty="0">
                    <a:solidFill>
                      <a:srgbClr val="8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&gt;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  </a:t>
                </a:r>
                <a:r>
                  <a:rPr lang="en-US" altLang="zh-CN" sz="1200" b="0" dirty="0">
                    <a:solidFill>
                      <a:srgbClr val="8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&lt;/body&gt;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8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&lt;/html&gt;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</p:txBody>
          </p:sp>
          <p:sp>
            <p:nvSpPr>
              <p:cNvPr id="16" name="矩形: 圆顶角 15">
                <a:extLst>
                  <a:ext uri="{FF2B5EF4-FFF2-40B4-BE49-F238E27FC236}">
                    <a16:creationId xmlns:a16="http://schemas.microsoft.com/office/drawing/2014/main" id="{D4E32D32-C375-9022-1696-08092FA9C1E6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4266841" cy="248320"/>
              </a:xfrm>
              <a:prstGeom prst="round2SameRect">
                <a:avLst>
                  <a:gd name="adj1" fmla="val 28333"/>
                  <a:gd name="adj2" fmla="val 0"/>
                </a:avLst>
              </a:prstGeom>
              <a:solidFill>
                <a:srgbClr val="BCBCB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12F9C61-A2E0-A58C-B758-1BEBFAC3CF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820" y="3713662"/>
                <a:ext cx="121920" cy="121920"/>
              </a:xfrm>
              <a:prstGeom prst="ellipse">
                <a:avLst/>
              </a:prstGeom>
              <a:solidFill>
                <a:srgbClr val="FE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FE5F011-4C07-6CC1-659D-11030B63B7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11780" y="3713662"/>
                <a:ext cx="121920" cy="121920"/>
              </a:xfrm>
              <a:prstGeom prst="ellipse">
                <a:avLst/>
              </a:prstGeom>
              <a:solidFill>
                <a:srgbClr val="2FC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157FBF1-2CE6-CD37-B63D-991FB37E1357}"/>
                  </a:ext>
                </a:extLst>
              </p:cNvPr>
              <p:cNvSpPr/>
              <p:nvPr/>
            </p:nvSpPr>
            <p:spPr>
              <a:xfrm>
                <a:off x="2590800" y="3713662"/>
                <a:ext cx="121920" cy="121920"/>
              </a:xfrm>
              <a:prstGeom prst="ellipse">
                <a:avLst/>
              </a:prstGeom>
              <a:solidFill>
                <a:srgbClr val="FFC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F2E45C5-80C9-E9A2-43AE-F5534453DE3E}"/>
                </a:ext>
              </a:extLst>
            </p:cNvPr>
            <p:cNvSpPr txBox="1"/>
            <p:nvPr/>
          </p:nvSpPr>
          <p:spPr>
            <a:xfrm>
              <a:off x="5308083" y="3208754"/>
              <a:ext cx="1544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01.</a:t>
              </a:r>
              <a:r>
                <a:rPr lang="zh-CN" altLang="en-US" sz="1200" dirty="0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快速入门</a:t>
              </a:r>
              <a:r>
                <a:rPr lang="en-US" altLang="zh-CN" sz="1200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.html</a:t>
              </a:r>
              <a:endParaRPr lang="zh-CN" altLang="en-US" sz="1200" dirty="0">
                <a:solidFill>
                  <a:schemeClr val="bg1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C6EDF03-ED2B-0B3E-0F75-0D8851E2F939}"/>
              </a:ext>
            </a:extLst>
          </p:cNvPr>
          <p:cNvSpPr/>
          <p:nvPr/>
        </p:nvSpPr>
        <p:spPr>
          <a:xfrm>
            <a:off x="918342" y="2037467"/>
            <a:ext cx="4266841" cy="775583"/>
          </a:xfrm>
          <a:prstGeom prst="rect">
            <a:avLst/>
          </a:prstGeom>
          <a:solidFill>
            <a:srgbClr val="2FC14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C3023BD-FB21-14D7-5765-CE0677989127}"/>
              </a:ext>
            </a:extLst>
          </p:cNvPr>
          <p:cNvSpPr/>
          <p:nvPr/>
        </p:nvSpPr>
        <p:spPr>
          <a:xfrm>
            <a:off x="918341" y="2832100"/>
            <a:ext cx="4266841" cy="1102055"/>
          </a:xfrm>
          <a:prstGeom prst="rect">
            <a:avLst/>
          </a:prstGeom>
          <a:solidFill>
            <a:srgbClr val="0070C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6DA629-8F97-7BEB-F40C-CDEF00E379C5}"/>
              </a:ext>
            </a:extLst>
          </p:cNvPr>
          <p:cNvSpPr txBox="1"/>
          <p:nvPr/>
        </p:nvSpPr>
        <p:spPr>
          <a:xfrm>
            <a:off x="5135561" y="2302232"/>
            <a:ext cx="450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B05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网页头部：用来存放给浏览器看的信息，如：</a:t>
            </a:r>
            <a:r>
              <a:rPr lang="en-US" altLang="zh-CN" sz="1400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lang="zh-CN" altLang="en-US" sz="1400" dirty="0">
                <a:solidFill>
                  <a:srgbClr val="00B05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D4F8DE-FF95-1A23-C429-A7AA5D9B4BA0}"/>
              </a:ext>
            </a:extLst>
          </p:cNvPr>
          <p:cNvSpPr txBox="1"/>
          <p:nvPr/>
        </p:nvSpPr>
        <p:spPr>
          <a:xfrm>
            <a:off x="5135561" y="3299800"/>
            <a:ext cx="497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1FEE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网页主体：用来存放给用户看的信息，如：文字、图片、视频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50B7303-46E8-EF82-1AD0-AADDC0D6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" t="641" r="38398" b="21254"/>
          <a:stretch/>
        </p:blipFill>
        <p:spPr>
          <a:xfrm>
            <a:off x="8831203" y="0"/>
            <a:ext cx="3372461" cy="2229965"/>
          </a:xfrm>
          <a:prstGeom prst="roundRect">
            <a:avLst>
              <a:gd name="adj" fmla="val 1365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1499D88-7581-C09B-7C06-5F3C4FEA7932}"/>
              </a:ext>
            </a:extLst>
          </p:cNvPr>
          <p:cNvSpPr txBox="1">
            <a:spLocks/>
          </p:cNvSpPr>
          <p:nvPr/>
        </p:nvSpPr>
        <p:spPr>
          <a:xfrm>
            <a:off x="576197" y="4544174"/>
            <a:ext cx="4313304" cy="4654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HTML</a:t>
            </a:r>
            <a:r>
              <a:rPr lang="zh-CN" altLang="en-US"/>
              <a:t>页面的基本语法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E2541EF-2DE6-F3B4-FD48-1BB89F3435C6}"/>
              </a:ext>
            </a:extLst>
          </p:cNvPr>
          <p:cNvSpPr txBox="1">
            <a:spLocks/>
          </p:cNvSpPr>
          <p:nvPr/>
        </p:nvSpPr>
        <p:spPr>
          <a:xfrm>
            <a:off x="793447" y="5009659"/>
            <a:ext cx="5489257" cy="18251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HTML</a:t>
            </a:r>
            <a:r>
              <a:rPr lang="zh-CN" altLang="en-US" sz="1400"/>
              <a:t>标签不区分大小写，</a:t>
            </a:r>
            <a:r>
              <a:rPr lang="zh-CN" altLang="en-US" sz="1400">
                <a:solidFill>
                  <a:srgbClr val="15A0FA"/>
                </a:solidFill>
              </a:rPr>
              <a:t>建议小写</a:t>
            </a:r>
            <a:endParaRPr lang="en-US" altLang="zh-CN" sz="1400">
              <a:solidFill>
                <a:srgbClr val="15A0F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HTML</a:t>
            </a:r>
            <a:r>
              <a:rPr lang="zh-CN" altLang="en-US" sz="1400"/>
              <a:t>标签的属性值使用单引号</a:t>
            </a:r>
            <a:r>
              <a:rPr lang="en-US" altLang="zh-CN" sz="1400"/>
              <a:t>/</a:t>
            </a:r>
            <a:r>
              <a:rPr lang="zh-CN" altLang="en-US" sz="1400">
                <a:solidFill>
                  <a:srgbClr val="15A0FA"/>
                </a:solidFill>
              </a:rPr>
              <a:t>双引号</a:t>
            </a:r>
            <a:r>
              <a:rPr lang="zh-CN" altLang="en-US" sz="1400"/>
              <a:t>都可以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HTML</a:t>
            </a:r>
            <a:r>
              <a:rPr lang="zh-CN" altLang="en-US" sz="1400"/>
              <a:t>语法结构松散，但是</a:t>
            </a:r>
            <a:r>
              <a:rPr lang="zh-CN" altLang="en-US" sz="1400">
                <a:solidFill>
                  <a:srgbClr val="15A0FA"/>
                </a:solidFill>
              </a:rPr>
              <a:t>建议规范书写</a:t>
            </a:r>
            <a:endParaRPr lang="en-US" altLang="zh-CN" sz="1400">
              <a:solidFill>
                <a:srgbClr val="15A0F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HTML</a:t>
            </a:r>
            <a:r>
              <a:rPr lang="zh-CN" altLang="en-US" sz="1400"/>
              <a:t>语法中注释的写法：</a:t>
            </a:r>
            <a:r>
              <a:rPr lang="en-US" altLang="zh-CN" sz="1400">
                <a:solidFill>
                  <a:srgbClr val="15A0FA"/>
                </a:solidFill>
              </a:rPr>
              <a:t>&lt;!– </a:t>
            </a:r>
            <a:r>
              <a:rPr lang="zh-CN" altLang="en-US" sz="1400">
                <a:solidFill>
                  <a:srgbClr val="15A0FA"/>
                </a:solidFill>
              </a:rPr>
              <a:t>注释的内容</a:t>
            </a:r>
            <a:r>
              <a:rPr lang="en-US" altLang="zh-CN" sz="1400">
                <a:solidFill>
                  <a:srgbClr val="15A0FA"/>
                </a:solidFill>
              </a:rPr>
              <a:t> --&gt;</a:t>
            </a:r>
            <a:endParaRPr lang="zh-CN" altLang="en-US" sz="1400" dirty="0">
              <a:solidFill>
                <a:srgbClr val="15A0FA"/>
              </a:solidFill>
            </a:endParaRPr>
          </a:p>
        </p:txBody>
      </p:sp>
      <p:sp>
        <p:nvSpPr>
          <p:cNvPr id="20" name="!!矩形 23">
            <a:extLst>
              <a:ext uri="{FF2B5EF4-FFF2-40B4-BE49-F238E27FC236}">
                <a16:creationId xmlns:a16="http://schemas.microsoft.com/office/drawing/2014/main" id="{8984E385-8735-9C46-4C22-39CD9D1B97CA}"/>
              </a:ext>
            </a:extLst>
          </p:cNvPr>
          <p:cNvSpPr/>
          <p:nvPr/>
        </p:nvSpPr>
        <p:spPr>
          <a:xfrm>
            <a:off x="1329912" y="3360997"/>
            <a:ext cx="367987" cy="45719"/>
          </a:xfrm>
          <a:prstGeom prst="rect">
            <a:avLst/>
          </a:prstGeom>
          <a:solidFill>
            <a:srgbClr val="2FC141"/>
          </a:solidFill>
          <a:ln>
            <a:solidFill>
              <a:srgbClr val="2FC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255E11D-D22E-E2A2-3A8B-66C05193CB61}"/>
              </a:ext>
            </a:extLst>
          </p:cNvPr>
          <p:cNvSpPr/>
          <p:nvPr/>
        </p:nvSpPr>
        <p:spPr>
          <a:xfrm>
            <a:off x="2636185" y="3347549"/>
            <a:ext cx="581678" cy="49356"/>
          </a:xfrm>
          <a:prstGeom prst="rect">
            <a:avLst/>
          </a:prstGeom>
          <a:solidFill>
            <a:srgbClr val="2FC141"/>
          </a:solidFill>
          <a:ln>
            <a:solidFill>
              <a:srgbClr val="2FC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8AA73E7-02C7-EA2E-1B0A-0DE2751B24A9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326458" y="3370140"/>
            <a:ext cx="6882" cy="928786"/>
          </a:xfrm>
          <a:prstGeom prst="line">
            <a:avLst/>
          </a:prstGeom>
          <a:ln>
            <a:solidFill>
              <a:srgbClr val="2FC14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8E9076B-952D-E202-EBF4-DF22BFC4C665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217863" y="3372227"/>
            <a:ext cx="0" cy="926699"/>
          </a:xfrm>
          <a:prstGeom prst="line">
            <a:avLst/>
          </a:prstGeom>
          <a:ln>
            <a:solidFill>
              <a:srgbClr val="2FC14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98FA017-5220-F84D-0AE6-725DE5BF728A}"/>
              </a:ext>
            </a:extLst>
          </p:cNvPr>
          <p:cNvSpPr txBox="1"/>
          <p:nvPr/>
        </p:nvSpPr>
        <p:spPr>
          <a:xfrm>
            <a:off x="888346" y="4298926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2FC14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开始标签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E4FA928-01A9-5F8F-7E4E-A100A3A144F9}"/>
              </a:ext>
            </a:extLst>
          </p:cNvPr>
          <p:cNvSpPr txBox="1"/>
          <p:nvPr/>
        </p:nvSpPr>
        <p:spPr>
          <a:xfrm>
            <a:off x="2772869" y="4298926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2FC14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结束标签</a:t>
            </a:r>
          </a:p>
        </p:txBody>
      </p:sp>
      <p:sp>
        <p:nvSpPr>
          <p:cNvPr id="34" name="!!矩形 23">
            <a:extLst>
              <a:ext uri="{FF2B5EF4-FFF2-40B4-BE49-F238E27FC236}">
                <a16:creationId xmlns:a16="http://schemas.microsoft.com/office/drawing/2014/main" id="{72CD8C8F-774B-DEDB-631F-08E083E9D7B8}"/>
              </a:ext>
            </a:extLst>
          </p:cNvPr>
          <p:cNvSpPr/>
          <p:nvPr/>
        </p:nvSpPr>
        <p:spPr>
          <a:xfrm>
            <a:off x="3891426" y="3627594"/>
            <a:ext cx="645426" cy="45719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86F8818-EB85-5240-3335-8878FEB5DB79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4214139" y="3673313"/>
            <a:ext cx="0" cy="671821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6371265-DC18-1179-7F7B-E1E65A8A2B24}"/>
              </a:ext>
            </a:extLst>
          </p:cNvPr>
          <p:cNvSpPr txBox="1"/>
          <p:nvPr/>
        </p:nvSpPr>
        <p:spPr>
          <a:xfrm>
            <a:off x="3947373" y="4310786"/>
            <a:ext cx="53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zh-CN" altLang="en-US" sz="1400" dirty="0">
              <a:solidFill>
                <a:schemeClr val="tx1">
                  <a:lumMod val="60000"/>
                  <a:lumOff val="4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25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/>
      <p:bldP spid="28" grpId="0"/>
      <p:bldP spid="5" grpId="0"/>
      <p:bldP spid="20" grpId="0" animBg="1"/>
      <p:bldP spid="21" grpId="0" animBg="1"/>
      <p:bldP spid="25" grpId="0"/>
      <p:bldP spid="30" grpId="0"/>
      <p:bldP spid="34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图片 9">
            <a:extLst>
              <a:ext uri="{FF2B5EF4-FFF2-40B4-BE49-F238E27FC236}">
                <a16:creationId xmlns:a16="http://schemas.microsoft.com/office/drawing/2014/main" id="{8C0639E4-8483-B42A-AF23-B94F8E6D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17" y="1484541"/>
            <a:ext cx="7963190" cy="4148245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!!图片 15">
            <a:extLst>
              <a:ext uri="{FF2B5EF4-FFF2-40B4-BE49-F238E27FC236}">
                <a16:creationId xmlns:a16="http://schemas.microsoft.com/office/drawing/2014/main" id="{43C349BA-9907-1255-3CE7-C6466CC2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57" y="1837960"/>
            <a:ext cx="8427443" cy="4490781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</a:t>
            </a:r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DC38FE3-18E0-1CE3-F180-5A5E04FC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 dirty="0">
                <a:latin typeface="Fira Code" panose="020B0809050000020004" pitchFamily="49" charset="0"/>
              </a:rPr>
              <a:t>：全球广域网，也称为万维网</a:t>
            </a: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(www </a:t>
            </a:r>
            <a:r>
              <a:rPr lang="en-US" altLang="zh-CN" dirty="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orld </a:t>
            </a:r>
            <a:r>
              <a:rPr lang="en-US" altLang="zh-CN" dirty="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ide </a:t>
            </a:r>
            <a:r>
              <a:rPr lang="en-US" altLang="zh-CN" dirty="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eb)</a:t>
            </a:r>
            <a:r>
              <a:rPr lang="zh-CN" altLang="en-US" dirty="0">
                <a:latin typeface="Fira Code" panose="020B0809050000020004" pitchFamily="49" charset="0"/>
              </a:rPr>
              <a:t>，能够通过浏览器访问的</a:t>
            </a:r>
            <a:r>
              <a:rPr lang="zh-CN" altLang="en-US" dirty="0">
                <a:solidFill>
                  <a:srgbClr val="15A0FA"/>
                </a:solidFill>
                <a:latin typeface="Fira Code" panose="020B0809050000020004" pitchFamily="49" charset="0"/>
              </a:rPr>
              <a:t>网站。</a:t>
            </a:r>
          </a:p>
        </p:txBody>
      </p:sp>
      <p:pic>
        <p:nvPicPr>
          <p:cNvPr id="14" name="!!图片 13">
            <a:extLst>
              <a:ext uri="{FF2B5EF4-FFF2-40B4-BE49-F238E27FC236}">
                <a16:creationId xmlns:a16="http://schemas.microsoft.com/office/drawing/2014/main" id="{B186ABF2-AD77-7A02-3317-E82D1A0B51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74" r="7647" b="4102"/>
          <a:stretch/>
        </p:blipFill>
        <p:spPr>
          <a:xfrm>
            <a:off x="2864855" y="2331374"/>
            <a:ext cx="7525837" cy="4404671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77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1063-36D0-98CF-D9FD-7630287D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B7A663-CEC6-07E4-0BBA-AD3FB5A2C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开发工具</a:t>
            </a:r>
            <a:endParaRPr lang="en-US" altLang="zh-CN" dirty="0"/>
          </a:p>
          <a:p>
            <a:r>
              <a:rPr lang="zh-CN" altLang="en-US" dirty="0"/>
              <a:t>入门程序</a:t>
            </a:r>
            <a:endParaRPr lang="en-US" altLang="zh-CN" dirty="0"/>
          </a:p>
          <a:p>
            <a:r>
              <a:rPr lang="zh-CN" altLang="en-US" dirty="0">
                <a:solidFill>
                  <a:srgbClr val="15A0FA"/>
                </a:solidFill>
              </a:rPr>
              <a:t>前端案例</a:t>
            </a:r>
            <a:endParaRPr lang="en-US" altLang="zh-CN" dirty="0">
              <a:solidFill>
                <a:srgbClr val="15A0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1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B999123-D3AA-6CA1-7871-34B243D5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员工信息管理系统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97F80C-5610-60D1-CA63-7CD80B07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3" t="3651" r="1741" b="1239"/>
          <a:stretch/>
        </p:blipFill>
        <p:spPr>
          <a:xfrm>
            <a:off x="729206" y="1076446"/>
            <a:ext cx="10012101" cy="5121797"/>
          </a:xfrm>
          <a:prstGeom prst="roundRect">
            <a:avLst>
              <a:gd name="adj" fmla="val 1187"/>
            </a:avLst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9503CE-281E-DDF0-407F-6E33C328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7" y="3380880"/>
            <a:ext cx="5170912" cy="3280350"/>
          </a:xfrm>
          <a:prstGeom prst="roundRect">
            <a:avLst>
              <a:gd name="adj" fmla="val 1847"/>
            </a:avLst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5155CB-B881-3F86-C783-B84CA133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448" y="1126020"/>
            <a:ext cx="1905098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9AD27-75F0-4083-F3B4-59D25A8AF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FCB658-1BE2-0660-D9F0-4AD785E9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前端案例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BB664-B708-E232-62A5-3EE143FDD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页面基本布局</a:t>
            </a:r>
            <a:endParaRPr lang="en-US" altLang="zh-CN"/>
          </a:p>
          <a:p>
            <a:r>
              <a:rPr lang="zh-CN" altLang="en-US"/>
              <a:t>动态加载数据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71CA9CA-DE3A-C901-F021-3A5E384AC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9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A0F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BBE44-20A6-5169-041C-91260F5C4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06D3B-6C08-9690-27F5-CA904C6C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员工信息管理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D8F1E3-C876-E522-FE24-9C3A0FC7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39" y="1157383"/>
            <a:ext cx="10309243" cy="5127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4C07EF-C9B7-83E2-D8F2-7004E29B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793" y="935038"/>
            <a:ext cx="1905098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80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40283-6F90-9FB2-6A0C-C92D004B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表单标签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606BB453-1786-59AF-6BF9-1C78CC003FE0}"/>
              </a:ext>
            </a:extLst>
          </p:cNvPr>
          <p:cNvSpPr txBox="1">
            <a:spLocks/>
          </p:cNvSpPr>
          <p:nvPr/>
        </p:nvSpPr>
        <p:spPr>
          <a:xfrm>
            <a:off x="639161" y="1067102"/>
            <a:ext cx="11224105" cy="4412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表单：在网页中主要负责数据采集功能，如</a:t>
            </a:r>
            <a:r>
              <a:rPr lang="en-US" altLang="zh-CN" sz="1400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 sz="14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注册、登录等数据采集。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/>
              <a:t>标签：</a:t>
            </a:r>
            <a:r>
              <a:rPr lang="en-US" altLang="zh-CN" sz="1400">
                <a:solidFill>
                  <a:srgbClr val="15A0FA"/>
                </a:solidFill>
                <a:ea typeface="Fira Code" panose="020B0809050000020004" pitchFamily="49" charset="0"/>
              </a:rPr>
              <a:t>&lt;form&gt;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/>
              <a:t>表单项：不同类型的 </a:t>
            </a:r>
            <a:r>
              <a:rPr lang="en-US" altLang="zh-CN" sz="1400">
                <a:ea typeface="Fira Code" panose="020B0809050000020004" pitchFamily="49" charset="0"/>
              </a:rPr>
              <a:t>input </a:t>
            </a:r>
            <a:r>
              <a:rPr lang="zh-CN" altLang="en-US" sz="1400"/>
              <a:t>元素、下拉列表、文本域等。</a:t>
            </a:r>
            <a:endParaRPr lang="en-US" altLang="zh-CN" sz="1400">
              <a:ea typeface="Fira Code" panose="020B0809050000020004" pitchFamily="49" charset="0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200">
                <a:solidFill>
                  <a:srgbClr val="15A0FA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&lt;input&gt;</a:t>
            </a:r>
            <a:r>
              <a:rPr lang="zh-CN" altLang="en-US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：定义表单项，通过</a:t>
            </a:r>
            <a:r>
              <a:rPr lang="en-US" altLang="zh-CN" sz="1200">
                <a:ea typeface="Fira Code" panose="020B0809050000020004" pitchFamily="49" charset="0"/>
                <a:cs typeface="阿里巴巴普惠体" panose="00020600040101010101" pitchFamily="18" charset="-122"/>
              </a:rPr>
              <a:t>type</a:t>
            </a:r>
            <a:r>
              <a:rPr lang="zh-CN" altLang="en-US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属性控制输入形式 </a:t>
            </a:r>
            <a:r>
              <a:rPr lang="en-US" altLang="zh-CN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(text/password/...)</a:t>
            </a: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200">
                <a:solidFill>
                  <a:srgbClr val="15A0FA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&lt;select&gt;</a:t>
            </a:r>
            <a:r>
              <a:rPr lang="zh-CN" altLang="en-US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：定义下拉列表</a:t>
            </a:r>
            <a:endParaRPr lang="en-US" altLang="zh-CN" sz="1200"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200">
                <a:solidFill>
                  <a:srgbClr val="15A0FA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&lt;textarea&gt;</a:t>
            </a:r>
            <a:r>
              <a:rPr lang="zh-CN" altLang="en-US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：定义文本域</a:t>
            </a:r>
            <a:endParaRPr lang="en-US" altLang="zh-CN" sz="1200"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>
                <a:solidFill>
                  <a:srgbClr val="15A0FA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&lt;button&gt;</a:t>
            </a:r>
            <a:r>
              <a:rPr lang="en-US" altLang="zh-CN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定义按钮</a:t>
            </a:r>
            <a:endParaRPr lang="en-US" altLang="zh-CN" sz="1200"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/>
              <a:t>属性：</a:t>
            </a:r>
            <a:endParaRPr lang="en-US" altLang="zh-CN" sz="1400">
              <a:ea typeface="Fira Code" panose="020B0809050000020004" pitchFamily="49" charset="0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200">
                <a:solidFill>
                  <a:srgbClr val="15A0FA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action</a:t>
            </a:r>
            <a:r>
              <a:rPr lang="zh-CN" altLang="en-US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：规定当提交表单时向何处发送表单数据，</a:t>
            </a:r>
            <a:r>
              <a:rPr lang="en-US" altLang="zh-CN" sz="1200"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200">
                <a:solidFill>
                  <a:srgbClr val="15A0FA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method</a:t>
            </a:r>
            <a:r>
              <a:rPr lang="zh-CN" altLang="en-US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200">
                <a:ea typeface="阿里巴巴普惠体" panose="00020600040101010101"/>
              </a:rPr>
              <a:t>规定用于发送表单数据的方式。</a:t>
            </a:r>
            <a:r>
              <a:rPr lang="en-US" altLang="zh-CN" sz="1200">
                <a:ea typeface="Fira Code" panose="020B0809050000020004" pitchFamily="49" charset="0"/>
                <a:cs typeface="阿里巴巴普惠体" panose="00020600040101010101" pitchFamily="18" charset="-122"/>
              </a:rPr>
              <a:t>GET</a:t>
            </a:r>
            <a:r>
              <a:rPr lang="zh-CN" altLang="en-US" sz="12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200">
                <a:ea typeface="Fira Code" panose="020B0809050000020004" pitchFamily="49" charset="0"/>
                <a:cs typeface="阿里巴巴普惠体" panose="00020600040101010101" pitchFamily="18" charset="-122"/>
              </a:rPr>
              <a:t>POST</a:t>
            </a:r>
          </a:p>
          <a:p>
            <a:pPr marL="1105200" lvl="3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000">
                <a:solidFill>
                  <a:srgbClr val="15A0FA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GET</a:t>
            </a:r>
            <a:r>
              <a:rPr lang="zh-CN" altLang="en-US" sz="1000">
                <a:ea typeface="Fira Code" panose="020B0809050000020004" pitchFamily="49" charset="0"/>
                <a:cs typeface="阿里巴巴普惠体" panose="00020600040101010101" pitchFamily="18" charset="-122"/>
              </a:rPr>
              <a:t>：请求参数通过</a:t>
            </a:r>
            <a:r>
              <a:rPr lang="en-US" altLang="zh-CN" sz="1000"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  <a:r>
              <a:rPr lang="zh-CN" altLang="en-US" sz="1000">
                <a:ea typeface="Fira Code" panose="020B0809050000020004" pitchFamily="49" charset="0"/>
                <a:cs typeface="阿里巴巴普惠体" panose="00020600040101010101" pitchFamily="18" charset="-122"/>
              </a:rPr>
              <a:t>查询字符串传递，如 </a:t>
            </a:r>
            <a:r>
              <a:rPr lang="en-US" altLang="zh-CN" sz="1000">
                <a:ea typeface="Fira Code" panose="020B0809050000020004" pitchFamily="49" charset="0"/>
                <a:cs typeface="阿里巴巴普惠体" panose="00020600040101010101" pitchFamily="18" charset="-122"/>
              </a:rPr>
              <a:t>url?key1=val1&amp;key2=val2</a:t>
            </a:r>
            <a:r>
              <a:rPr lang="zh-CN" altLang="en-US" sz="1000">
                <a:ea typeface="Fira Code" panose="020B0809050000020004" pitchFamily="49" charset="0"/>
                <a:cs typeface="阿里巴巴普惠体" panose="00020600040101010101" pitchFamily="18" charset="-122"/>
              </a:rPr>
              <a:t>；请求参数长度有限制，受</a:t>
            </a:r>
            <a:r>
              <a:rPr lang="en-US" altLang="zh-CN" sz="1000"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  <a:r>
              <a:rPr lang="zh-CN" altLang="en-US" sz="1000">
                <a:ea typeface="Fira Code" panose="020B0809050000020004" pitchFamily="49" charset="0"/>
                <a:cs typeface="阿里巴巴普惠体" panose="00020600040101010101" pitchFamily="18" charset="-122"/>
              </a:rPr>
              <a:t>长度限制（取决于浏览器）；不安全。</a:t>
            </a:r>
            <a:endParaRPr lang="en-US" altLang="zh-CN" sz="1000"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1105200" lvl="3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000">
                <a:solidFill>
                  <a:srgbClr val="15A0FA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POST</a:t>
            </a:r>
            <a:r>
              <a:rPr lang="zh-CN" altLang="en-US" sz="1000">
                <a:ea typeface="Fira Code" panose="020B0809050000020004" pitchFamily="49" charset="0"/>
                <a:cs typeface="阿里巴巴普惠体" panose="00020600040101010101" pitchFamily="18" charset="-122"/>
              </a:rPr>
              <a:t>：请求参数通过请求体传递；请求参数长度无限制 ；相对安全。</a:t>
            </a:r>
            <a:endParaRPr lang="en-US" altLang="zh-CN" sz="1000"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EB8E06-894E-27A9-45AF-337BC3A7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28" y="1122002"/>
            <a:ext cx="2741155" cy="2025347"/>
          </a:xfrm>
          <a:prstGeom prst="roundRect">
            <a:avLst>
              <a:gd name="adj" fmla="val 3644"/>
            </a:avLst>
          </a:prstGeom>
          <a:ln w="6350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0A760D-2731-F35D-2C2D-16F8B84E1AA1}"/>
              </a:ext>
            </a:extLst>
          </p:cNvPr>
          <p:cNvSpPr/>
          <p:nvPr/>
        </p:nvSpPr>
        <p:spPr>
          <a:xfrm>
            <a:off x="9097028" y="1666672"/>
            <a:ext cx="2741155" cy="382622"/>
          </a:xfrm>
          <a:prstGeom prst="roundRect">
            <a:avLst>
              <a:gd name="adj" fmla="val 6498"/>
            </a:avLst>
          </a:prstGeom>
          <a:solidFill>
            <a:srgbClr val="00B0F0">
              <a:alpha val="2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026B283-9E7A-A04C-0580-4BDFF76CFC77}"/>
              </a:ext>
            </a:extLst>
          </p:cNvPr>
          <p:cNvSpPr/>
          <p:nvPr/>
        </p:nvSpPr>
        <p:spPr>
          <a:xfrm>
            <a:off x="9097028" y="2099007"/>
            <a:ext cx="2741155" cy="382622"/>
          </a:xfrm>
          <a:prstGeom prst="roundRect">
            <a:avLst>
              <a:gd name="adj" fmla="val 6498"/>
            </a:avLst>
          </a:prstGeom>
          <a:solidFill>
            <a:srgbClr val="00B0F0">
              <a:alpha val="2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DE07E59-1C08-0809-9664-728A6B201E2C}"/>
              </a:ext>
            </a:extLst>
          </p:cNvPr>
          <p:cNvGrpSpPr/>
          <p:nvPr/>
        </p:nvGrpSpPr>
        <p:grpSpPr>
          <a:xfrm>
            <a:off x="763496" y="6189799"/>
            <a:ext cx="10665008" cy="373631"/>
            <a:chOff x="654549" y="1834758"/>
            <a:chExt cx="2729861" cy="373631"/>
          </a:xfrm>
        </p:grpSpPr>
        <p:sp>
          <p:nvSpPr>
            <p:cNvPr id="14" name="ComponentBackground1">
              <a:extLst>
                <a:ext uri="{FF2B5EF4-FFF2-40B4-BE49-F238E27FC236}">
                  <a16:creationId xmlns:a16="http://schemas.microsoft.com/office/drawing/2014/main" id="{8DB303D9-93DB-3346-D0FC-5C5C060DC58F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的帮助文档可以询问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AI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，或者直接查阅文档（</a:t>
              </a:r>
              <a:r>
                <a:rPr lang="en-US" altLang="zh-CN" sz="1200">
                  <a:solidFill>
                    <a:schemeClr val="tx1"/>
                  </a:solidFill>
                  <a:hlinkClick r:id="rId3"/>
                </a:rPr>
                <a:t>https://developer.mozilla.org/zh-CN/docs/Web/HTML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）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Shape1">
              <a:extLst>
                <a:ext uri="{FF2B5EF4-FFF2-40B4-BE49-F238E27FC236}">
                  <a16:creationId xmlns:a16="http://schemas.microsoft.com/office/drawing/2014/main" id="{9466D4BA-7659-3C1B-113C-BE0DE4595F60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41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8D1D22-B8EC-903E-66AA-92C6639EA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HTML</a:t>
            </a:r>
            <a:r>
              <a:rPr lang="zh-CN" altLang="en-US"/>
              <a:t>常见标签</a:t>
            </a:r>
            <a:r>
              <a:rPr lang="en-US" altLang="zh-CN"/>
              <a:t>?</a:t>
            </a:r>
          </a:p>
          <a:p>
            <a:pPr marL="540000" indent="-171450" rtl="0" eaLnBrk="1" fontAlgn="ctr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i="0" u="none" strike="noStrike" kern="1200">
                <a:solidFill>
                  <a:srgbClr val="15A0FA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&lt;form&gt;</a:t>
            </a:r>
            <a:r>
              <a:rPr lang="zh-CN" altLang="en-US" sz="1200" i="0" u="none" strike="noStrike" kern="1200">
                <a:solidFill>
                  <a:srgbClr val="15A0FA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：</a:t>
            </a:r>
            <a:r>
              <a:rPr lang="zh-CN" altLang="zh-CN" sz="1200" i="0" u="none" strike="noStrike" kern="1200">
                <a:solidFill>
                  <a:schemeClr val="tx1">
                    <a:lumMod val="7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定义表单，</a:t>
            </a:r>
            <a:endParaRPr lang="en-US" altLang="zh-CN" sz="1200" i="0" u="none" strike="noStrike" kern="1200">
              <a:solidFill>
                <a:schemeClr val="tx1">
                  <a:lumMod val="75000"/>
                </a:schemeClr>
              </a:solidFill>
              <a:effectLst/>
              <a:latin typeface="Fira Code" panose="020B08090500000200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  <a:p>
            <a:pPr marL="540000" indent="-171450" font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&lt;input&gt;</a:t>
            </a:r>
            <a:r>
              <a:rPr lang="zh-CN" altLang="en-US" sz="12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：</a:t>
            </a:r>
            <a:r>
              <a:rPr lang="zh-CN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定义表单项，通过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type</a:t>
            </a:r>
            <a:r>
              <a:rPr lang="zh-CN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属性控制输入形式（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text</a:t>
            </a:r>
            <a:r>
              <a:rPr lang="zh-CN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、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password...</a:t>
            </a:r>
            <a:r>
              <a:rPr lang="zh-CN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）</a:t>
            </a:r>
            <a:endParaRPr lang="zh-CN" altLang="zh-CN" sz="1200" i="0" u="none" strike="noStrike">
              <a:solidFill>
                <a:schemeClr val="tx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540000" indent="-171450" rtl="0" eaLnBrk="1" fontAlgn="ctr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b="0" i="0" u="none" strike="noStrike" kern="1200">
                <a:solidFill>
                  <a:srgbClr val="15A0FA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&lt;select&gt;</a:t>
            </a:r>
            <a:r>
              <a:rPr lang="zh-CN" altLang="en-US" sz="1200" b="0" i="0" u="none" strike="noStrike" kern="1200">
                <a:solidFill>
                  <a:srgbClr val="15A0FA"/>
                </a:solidFill>
                <a:effectLst/>
                <a:latin typeface="Arial" panose="020B0604020202020204" pitchFamily="34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：</a:t>
            </a:r>
            <a:r>
              <a:rPr lang="zh-CN" altLang="zh-CN" sz="1200" b="0" i="0" u="none" strike="noStrike" kern="1200">
                <a:solidFill>
                  <a:srgbClr val="363C3B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定义下拉列表，其中通过 </a:t>
            </a:r>
            <a:r>
              <a:rPr lang="en-US" altLang="zh-CN" sz="1200" b="0" i="0" u="none" strike="noStrike" kern="1200">
                <a:solidFill>
                  <a:srgbClr val="15A0FA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&lt;option&gt;</a:t>
            </a:r>
            <a:r>
              <a:rPr lang="en-US" altLang="zh-CN" sz="1200" b="0" i="0" u="none" strike="noStrike" kern="1200">
                <a:solidFill>
                  <a:srgbClr val="363C3B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</a:t>
            </a:r>
            <a:r>
              <a:rPr lang="zh-CN" altLang="zh-CN" sz="1200" b="0" i="0" u="none" strike="noStrike" kern="1200">
                <a:solidFill>
                  <a:srgbClr val="363C3B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标签定义选项</a:t>
            </a:r>
            <a:endParaRPr lang="zh-CN" altLang="zh-CN" sz="1200" b="0" i="0" u="none" strike="noStrike">
              <a:effectLst/>
              <a:latin typeface="Arial" panose="020B0604020202020204" pitchFamily="34" charset="0"/>
            </a:endParaRPr>
          </a:p>
          <a:p>
            <a:pPr marL="540000" indent="-171450" rtl="0" eaLnBrk="1" fontAlgn="ctr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b="0" i="0" u="none" strike="noStrike" kern="1200">
                <a:solidFill>
                  <a:srgbClr val="15A0FA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&lt;button&gt;</a:t>
            </a:r>
            <a:r>
              <a:rPr lang="zh-CN" altLang="en-US" sz="1200">
                <a:solidFill>
                  <a:srgbClr val="15A0FA"/>
                </a:solidFill>
                <a:latin typeface="Arial" panose="020B0604020202020204" pitchFamily="34" charset="0"/>
              </a:rPr>
              <a:t>：</a:t>
            </a:r>
            <a:r>
              <a:rPr lang="zh-CN" altLang="zh-CN" sz="1200" b="0" i="0" u="none" strike="noStrike" kern="1200">
                <a:solidFill>
                  <a:srgbClr val="363C3B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定义按钮</a:t>
            </a:r>
            <a:endParaRPr lang="zh-CN" altLang="zh-CN" sz="1200" b="0" i="0" u="none" strike="noStrike">
              <a:effectLst/>
              <a:latin typeface="Arial" panose="020B0604020202020204" pitchFamily="34" charset="0"/>
            </a:endParaRPr>
          </a:p>
          <a:p>
            <a:pPr marL="540000" indent="-171450" rtl="0" eaLnBrk="1" fontAlgn="ctr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b="0" i="0" u="none" strike="noStrike" kern="1200">
                <a:solidFill>
                  <a:srgbClr val="15A0FA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&lt;div&gt;</a:t>
            </a:r>
            <a:r>
              <a:rPr lang="zh-CN" altLang="en-US" sz="1200">
                <a:solidFill>
                  <a:srgbClr val="15A0FA"/>
                </a:solidFill>
                <a:latin typeface="Arial" panose="020B0604020202020204" pitchFamily="34" charset="0"/>
              </a:rPr>
              <a:t>：</a:t>
            </a:r>
            <a:r>
              <a:rPr lang="zh-CN" altLang="zh-CN" sz="1200" b="0" i="0" u="none" strike="noStrike" kern="1200">
                <a:solidFill>
                  <a:srgbClr val="363C3B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布局标签</a:t>
            </a:r>
            <a:r>
              <a:rPr lang="zh-CN" altLang="en-US" sz="1200">
                <a:latin typeface="Arial" panose="020B0604020202020204" pitchFamily="34" charset="0"/>
              </a:rPr>
              <a:t>，</a:t>
            </a:r>
            <a:r>
              <a:rPr lang="zh-CN" altLang="zh-CN" sz="1200" b="0" i="0" u="none" strike="noStrike" kern="1200">
                <a:solidFill>
                  <a:srgbClr val="363C3B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这是一个没有语义的布局标签，配合</a:t>
            </a:r>
            <a:r>
              <a:rPr lang="en-US" altLang="zh-CN" sz="1200" b="0" i="0" u="none" strike="noStrike" kern="1200">
                <a:solidFill>
                  <a:srgbClr val="363C3B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CSS</a:t>
            </a:r>
            <a:r>
              <a:rPr lang="zh-CN" altLang="zh-CN" sz="1200" b="0" i="0" u="none" strike="noStrike" kern="1200">
                <a:solidFill>
                  <a:srgbClr val="363C3B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来控制网页的样式</a:t>
            </a:r>
            <a:endParaRPr lang="en-US" altLang="zh-CN" sz="1200" b="0" i="0" u="none" strike="noStrike" kern="1200">
              <a:solidFill>
                <a:srgbClr val="363C3B"/>
              </a:solidFill>
              <a:effectLst/>
              <a:latin typeface="Fira Code" panose="020B08090500000200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  <a:p>
            <a:r>
              <a:rPr lang="en-US" altLang="zh-CN"/>
              <a:t>2. HTML</a:t>
            </a:r>
            <a:r>
              <a:rPr lang="zh-CN" altLang="en-US"/>
              <a:t>标签帮助文档</a:t>
            </a:r>
            <a:r>
              <a:rPr lang="en-US" altLang="zh-CN"/>
              <a:t>?</a:t>
            </a:r>
          </a:p>
          <a:p>
            <a:pPr marL="57600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询问</a:t>
            </a:r>
            <a:r>
              <a:rPr lang="en-US" altLang="zh-CN" sz="1200"/>
              <a:t>AI</a:t>
            </a:r>
          </a:p>
          <a:p>
            <a:pPr marL="57600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查看帮助文档（</a:t>
            </a:r>
            <a:r>
              <a:rPr lang="en-US" altLang="zh-CN" sz="1200">
                <a:solidFill>
                  <a:srgbClr val="15A0FA"/>
                </a:solidFill>
              </a:rPr>
              <a:t>https://developer.mozilla.org/zh-CN/docs/Web/HTML</a:t>
            </a:r>
            <a:r>
              <a:rPr lang="zh-CN" altLang="en-US" sz="1200"/>
              <a:t>）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F255BC-8CC8-EBC4-304F-4952C8210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489" y="637130"/>
            <a:ext cx="7204384" cy="3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2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CB1A4-DEB4-CFF4-BCB8-3C18421DB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D5890-9357-3ED8-7400-99C37765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员工信息管理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79F7AA-29BE-9760-6E34-07C878E4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39" y="1157383"/>
            <a:ext cx="10309243" cy="5127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5FBD7C-C1CB-6D26-8521-8B1DE343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793" y="935038"/>
            <a:ext cx="1905098" cy="77474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659C7F-B1C0-AD23-135F-EF60EEDA0472}"/>
              </a:ext>
            </a:extLst>
          </p:cNvPr>
          <p:cNvSpPr/>
          <p:nvPr/>
        </p:nvSpPr>
        <p:spPr>
          <a:xfrm>
            <a:off x="921021" y="2440640"/>
            <a:ext cx="9924032" cy="3771901"/>
          </a:xfrm>
          <a:prstGeom prst="roundRect">
            <a:avLst>
              <a:gd name="adj" fmla="val 897"/>
            </a:avLst>
          </a:prstGeom>
          <a:solidFill>
            <a:srgbClr val="15A0FA">
              <a:alpha val="10196"/>
            </a:srgb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9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BDD90-912E-F384-640E-35E63C406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7F8C3B-58E5-0ED5-F915-D05B60ABF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HTML</a:t>
            </a:r>
            <a:r>
              <a:rPr lang="zh-CN" altLang="en-US"/>
              <a:t>常见标签</a:t>
            </a:r>
            <a:r>
              <a:rPr lang="en-US" altLang="zh-CN"/>
              <a:t>?</a:t>
            </a:r>
          </a:p>
          <a:p>
            <a:pPr marL="540000" indent="-171450" rtl="0" eaLnBrk="1" fontAlgn="ctr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rgbClr val="15A0FA"/>
                </a:solidFill>
              </a:rPr>
              <a:t>&lt;table&gt;</a:t>
            </a:r>
            <a:r>
              <a:rPr lang="zh-CN" altLang="en-US" sz="1200">
                <a:solidFill>
                  <a:srgbClr val="15A0FA"/>
                </a:solidFill>
              </a:rPr>
              <a:t>：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</a:rPr>
              <a:t>定义表格</a:t>
            </a:r>
            <a:endParaRPr lang="en-US" altLang="zh-CN" sz="1200">
              <a:solidFill>
                <a:schemeClr val="tx1">
                  <a:lumMod val="75000"/>
                </a:schemeClr>
              </a:solidFill>
            </a:endParaRPr>
          </a:p>
          <a:p>
            <a:pPr marL="720000" lvl="3" indent="-17145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0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&lt;thead&gt; </a:t>
            </a:r>
            <a:r>
              <a:rPr lang="zh-CN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定义表格头部</a:t>
            </a:r>
            <a:r>
              <a:rPr lang="en-US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(</a:t>
            </a:r>
            <a:r>
              <a:rPr lang="zh-CN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可选</a:t>
            </a:r>
            <a:r>
              <a:rPr lang="en-US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)</a:t>
            </a:r>
          </a:p>
          <a:p>
            <a:pPr marL="900000" lvl="4" indent="-17145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0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&lt;tr&gt; </a:t>
            </a:r>
            <a:r>
              <a:rPr lang="zh-CN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定义行，可以包含多个</a:t>
            </a:r>
            <a:r>
              <a:rPr lang="en-US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&lt;th&gt;</a:t>
            </a:r>
            <a:endParaRPr lang="zh-CN" altLang="zh-CN" sz="10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  <a:p>
            <a:pPr marL="1080000" lvl="5" indent="-17145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0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&lt;th&gt; </a:t>
            </a:r>
            <a:r>
              <a:rPr lang="zh-CN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表头单元格</a:t>
            </a:r>
            <a:r>
              <a:rPr lang="zh-CN" altLang="en-US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，具备居中效果，</a:t>
            </a:r>
            <a:r>
              <a:rPr lang="zh-CN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可以包裹内容</a:t>
            </a:r>
          </a:p>
          <a:p>
            <a:pPr marL="720000" lvl="3" indent="-17145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0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&lt;tbody&gt; </a:t>
            </a:r>
            <a:r>
              <a:rPr lang="zh-CN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定义表格主体</a:t>
            </a:r>
            <a:r>
              <a:rPr lang="en-US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(</a:t>
            </a:r>
            <a:r>
              <a:rPr lang="zh-CN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可选</a:t>
            </a:r>
            <a:r>
              <a:rPr lang="en-US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)</a:t>
            </a:r>
            <a:endParaRPr lang="zh-CN" altLang="zh-CN" sz="10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  <a:p>
            <a:pPr marL="900000" lvl="4" indent="-17145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0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&lt;tr&gt; </a:t>
            </a:r>
            <a:r>
              <a:rPr lang="zh-CN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定义表格中的一行，可以包含多个 </a:t>
            </a:r>
            <a:r>
              <a:rPr lang="en-US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&lt;td&gt;</a:t>
            </a:r>
            <a:endParaRPr lang="zh-CN" altLang="zh-CN" sz="10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  <a:p>
            <a:pPr marL="1080000" lvl="5" indent="-171450" font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0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&lt;td&gt; </a:t>
            </a:r>
            <a:r>
              <a:rPr lang="zh-CN" altLang="zh-CN" sz="1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普通单元格，可以包裹内容</a:t>
            </a:r>
            <a:endParaRPr lang="en-US" altLang="zh-CN" sz="10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  <a:p>
            <a:r>
              <a:rPr lang="en-US" altLang="zh-CN"/>
              <a:t>2. HTML</a:t>
            </a:r>
            <a:r>
              <a:rPr lang="zh-CN" altLang="en-US"/>
              <a:t>标签帮助文档</a:t>
            </a:r>
            <a:r>
              <a:rPr lang="en-US" altLang="zh-CN"/>
              <a:t>?</a:t>
            </a:r>
          </a:p>
          <a:p>
            <a:pPr marL="57600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询问</a:t>
            </a:r>
            <a:r>
              <a:rPr lang="en-US" altLang="zh-CN" sz="1200"/>
              <a:t>AI</a:t>
            </a:r>
          </a:p>
          <a:p>
            <a:pPr marL="57600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查看帮助文档（</a:t>
            </a:r>
            <a:r>
              <a:rPr lang="en-US" altLang="zh-CN" sz="1200">
                <a:hlinkClick r:id="rId2"/>
              </a:rPr>
              <a:t> https://developer.mozilla.org/zh-CN/docs/Web/HTML </a:t>
            </a:r>
            <a:r>
              <a:rPr lang="zh-CN" altLang="en-US" sz="1200"/>
              <a:t>）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16594B-36A6-8712-2A48-66ADF0D9C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55" y="1114049"/>
            <a:ext cx="5133484" cy="8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1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836A52-9EC0-AFB5-DFD0-6F36C9533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3020673"/>
          </a:xfrm>
        </p:spPr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中的标签很多很多，而这些标签的用法都是固定的，因此不需要死记硬背（</a:t>
            </a:r>
            <a:r>
              <a:rPr lang="en-US" altLang="zh-CN"/>
              <a:t>AI</a:t>
            </a:r>
            <a:r>
              <a:rPr lang="zh-CN" altLang="en-US"/>
              <a:t>、官方文档）。常见标签如下：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标题标签：</a:t>
            </a:r>
            <a:r>
              <a:rPr lang="en-US" altLang="zh-CN">
                <a:solidFill>
                  <a:srgbClr val="15A0FA"/>
                </a:solidFill>
              </a:rPr>
              <a:t>&lt;h1&gt; - &lt;h6&gt;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音频标签：</a:t>
            </a:r>
            <a:r>
              <a:rPr lang="en-US" altLang="zh-CN">
                <a:solidFill>
                  <a:srgbClr val="15A0FA"/>
                </a:solidFill>
              </a:rPr>
              <a:t>&lt;audio&gt;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视频标签：</a:t>
            </a:r>
            <a:r>
              <a:rPr lang="en-US" altLang="zh-CN">
                <a:solidFill>
                  <a:srgbClr val="15A0FA"/>
                </a:solidFill>
              </a:rPr>
              <a:t>&lt;video&gt;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段落标签：</a:t>
            </a:r>
            <a:r>
              <a:rPr lang="en-US" altLang="zh-CN">
                <a:solidFill>
                  <a:srgbClr val="15A0FA"/>
                </a:solidFill>
              </a:rPr>
              <a:t>&lt;p&gt;...&lt;/p&gt;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换行标签：</a:t>
            </a:r>
            <a:r>
              <a:rPr lang="en-US" altLang="zh-CN">
                <a:solidFill>
                  <a:srgbClr val="15A0FA"/>
                </a:solidFill>
              </a:rPr>
              <a:t>&lt;br&gt;</a:t>
            </a:r>
            <a:endParaRPr lang="zh-CN" altLang="en-US">
              <a:solidFill>
                <a:srgbClr val="15A0FA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277358B-6620-4F2F-C418-BA30561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其他常见标签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42C43C1-20E0-3FC2-B8AF-C60538CF3E58}"/>
              </a:ext>
            </a:extLst>
          </p:cNvPr>
          <p:cNvGrpSpPr/>
          <p:nvPr/>
        </p:nvGrpSpPr>
        <p:grpSpPr>
          <a:xfrm>
            <a:off x="658685" y="6147970"/>
            <a:ext cx="10665008" cy="373631"/>
            <a:chOff x="654549" y="1834758"/>
            <a:chExt cx="2729861" cy="373631"/>
          </a:xfrm>
        </p:grpSpPr>
        <p:sp>
          <p:nvSpPr>
            <p:cNvPr id="6" name="ComponentBackground1">
              <a:extLst>
                <a:ext uri="{FF2B5EF4-FFF2-40B4-BE49-F238E27FC236}">
                  <a16:creationId xmlns:a16="http://schemas.microsoft.com/office/drawing/2014/main" id="{E3063A55-84C2-52DF-1FCA-6A103FEAA436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的帮助文档可以询问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AI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，或者直接查阅文档（</a:t>
              </a:r>
              <a:r>
                <a:rPr lang="en-US" altLang="zh-CN" sz="1200">
                  <a:solidFill>
                    <a:schemeClr val="tx1"/>
                  </a:solidFill>
                  <a:hlinkClick r:id="rId2"/>
                </a:rPr>
                <a:t>https://developer.mozilla.org/zh-CN/docs/Web/HTML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）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Shape1">
              <a:extLst>
                <a:ext uri="{FF2B5EF4-FFF2-40B4-BE49-F238E27FC236}">
                  <a16:creationId xmlns:a16="http://schemas.microsoft.com/office/drawing/2014/main" id="{43C46B9C-2984-9A34-4F7F-55ECD3D84652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27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36D9C-1D97-0596-2757-B77AAE611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455B7-A9C9-E092-33EC-9C3EB984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引入方式</a:t>
            </a: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9F96DB4-73DA-7801-C9BE-6CCEE58B70C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6263" y="955674"/>
            <a:ext cx="11060112" cy="195939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CSS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1400" dirty="0">
                <a:solidFill>
                  <a:srgbClr val="15A0FA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ascading </a:t>
            </a:r>
            <a:r>
              <a:rPr lang="en-US" altLang="zh-CN" sz="1400" dirty="0">
                <a:solidFill>
                  <a:srgbClr val="15A0FA"/>
                </a:solidFill>
                <a:latin typeface="Consolas" panose="020B0609020204030204" pitchFamily="49" charset="0"/>
              </a:rPr>
              <a:t>S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tyle </a:t>
            </a:r>
            <a:r>
              <a:rPr lang="en-US" altLang="zh-CN" sz="1400" dirty="0">
                <a:solidFill>
                  <a:srgbClr val="15A0FA"/>
                </a:solidFill>
                <a:latin typeface="Consolas" panose="020B0609020204030204" pitchFamily="49" charset="0"/>
              </a:rPr>
              <a:t>S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heet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）：层叠样式表，用于控制页面的样式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表现</a:t>
            </a:r>
            <a:r>
              <a:rPr lang="en-US" altLang="zh-CN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。</a:t>
            </a:r>
            <a:endParaRPr lang="en-US" altLang="zh-CN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/>
                </a:solidFill>
                <a:latin typeface="Consolas" panose="020B0609020204030204" pitchFamily="49" charset="0"/>
              </a:rPr>
              <a:t>CSS</a:t>
            </a:r>
            <a:r>
              <a:rPr lang="zh-CN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引入方式</a:t>
            </a:r>
            <a:r>
              <a:rPr lang="en-US" altLang="zh-CN" sz="14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pPr marL="468000" lvl="3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行内样式：写在标签的</a:t>
            </a:r>
            <a:r>
              <a:rPr lang="en-US" altLang="zh-CN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属性中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200">
                <a:solidFill>
                  <a:srgbClr val="15A0F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配合</a:t>
            </a:r>
            <a:r>
              <a:rPr lang="en-US" altLang="zh-CN" sz="1200">
                <a:solidFill>
                  <a:srgbClr val="15A0F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 sz="1200">
                <a:solidFill>
                  <a:srgbClr val="15A0F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68000" lvl="3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</a:t>
            </a:r>
            <a:r>
              <a:rPr lang="zh-CN" altLang="en-US" sz="120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部</a:t>
            </a:r>
            <a:r>
              <a:rPr lang="zh-CN" altLang="en-US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样式：写在</a:t>
            </a:r>
            <a:r>
              <a:rPr lang="en-US" altLang="zh-CN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标签中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200" b="0">
                <a:solidFill>
                  <a:srgbClr val="15A0F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可以写在页面任何位置，但通常约定写在</a:t>
            </a:r>
            <a:r>
              <a:rPr lang="en-US" altLang="zh-CN" sz="1200" b="0">
                <a:solidFill>
                  <a:srgbClr val="15A0F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head</a:t>
            </a:r>
            <a:r>
              <a:rPr lang="zh-CN" altLang="en-US" sz="1200" b="0">
                <a:solidFill>
                  <a:srgbClr val="15A0F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标签中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200" b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68000" lvl="3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外部样式：写在一个单独的</a:t>
            </a:r>
            <a:r>
              <a:rPr lang="en-US" altLang="zh-CN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.css</a:t>
            </a:r>
            <a:r>
              <a:rPr lang="zh-CN" altLang="en-US" sz="1200" b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200" b="0">
                <a:solidFill>
                  <a:srgbClr val="15A0F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需要通过 </a:t>
            </a:r>
            <a:r>
              <a:rPr lang="en-US" altLang="zh-CN" sz="1200" b="0">
                <a:solidFill>
                  <a:srgbClr val="15A0F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link </a:t>
            </a:r>
            <a:r>
              <a:rPr lang="zh-CN" altLang="en-US" sz="1200" b="0">
                <a:solidFill>
                  <a:srgbClr val="15A0F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标签在网页中引入</a:t>
            </a:r>
            <a:r>
              <a:rPr lang="zh-CN" altLang="en-US" sz="1200" b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6FCA64-5DF9-9327-39DA-8CDD199DFA11}"/>
              </a:ext>
            </a:extLst>
          </p:cNvPr>
          <p:cNvGrpSpPr/>
          <p:nvPr/>
        </p:nvGrpSpPr>
        <p:grpSpPr>
          <a:xfrm>
            <a:off x="8417501" y="3132319"/>
            <a:ext cx="3534002" cy="762325"/>
            <a:chOff x="2297721" y="3660322"/>
            <a:chExt cx="3534002" cy="76232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B4B5CD7-5A56-3904-2D10-D57E603C6C00}"/>
                </a:ext>
              </a:extLst>
            </p:cNvPr>
            <p:cNvSpPr/>
            <p:nvPr/>
          </p:nvSpPr>
          <p:spPr>
            <a:xfrm>
              <a:off x="2297724" y="3660322"/>
              <a:ext cx="3533999" cy="762325"/>
            </a:xfrm>
            <a:prstGeom prst="roundRect">
              <a:avLst>
                <a:gd name="adj" fmla="val 103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r>
                <a:rPr lang="en-US" altLang="zh-CN" sz="10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&lt;link</a:t>
              </a: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0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rel</a:t>
              </a: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</a:t>
              </a:r>
              <a:r>
                <a:rPr lang="en-US" altLang="zh-CN" sz="1000" b="0" dirty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"stylesheet"</a:t>
              </a: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0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href</a:t>
              </a: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</a:t>
              </a:r>
              <a:r>
                <a:rPr lang="en-US" altLang="zh-CN" sz="1000" b="0" dirty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"css/news.css"</a:t>
              </a:r>
              <a:r>
                <a:rPr lang="en-US" altLang="zh-CN" sz="10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&gt;</a:t>
              </a:r>
              <a:endParaRPr lang="en-US" altLang="zh-CN" sz="10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17" name="矩形: 圆顶角 16">
              <a:extLst>
                <a:ext uri="{FF2B5EF4-FFF2-40B4-BE49-F238E27FC236}">
                  <a16:creationId xmlns:a16="http://schemas.microsoft.com/office/drawing/2014/main" id="{83D93430-5C24-6A36-47B9-C15E11E53BB1}"/>
                </a:ext>
              </a:extLst>
            </p:cNvPr>
            <p:cNvSpPr/>
            <p:nvPr/>
          </p:nvSpPr>
          <p:spPr>
            <a:xfrm flipH="1">
              <a:off x="2297721" y="3660322"/>
              <a:ext cx="3533998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外部样式</a:t>
              </a:r>
              <a:endPara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792D88B-AD60-4CCC-1A35-CE1E6D81D823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83A66A9-39ED-EA49-D74F-5036C74C84AF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E219458-D84E-B109-5CAC-C735FC112B8D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F7F4A82-26EF-B5ED-39AC-D7BBAB1AB219}"/>
              </a:ext>
            </a:extLst>
          </p:cNvPr>
          <p:cNvGrpSpPr/>
          <p:nvPr/>
        </p:nvGrpSpPr>
        <p:grpSpPr>
          <a:xfrm>
            <a:off x="809222" y="3132319"/>
            <a:ext cx="3533993" cy="666239"/>
            <a:chOff x="2297716" y="3660322"/>
            <a:chExt cx="3533993" cy="666239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6E89C81-D367-E20E-8028-C82D3AA3657B}"/>
                </a:ext>
              </a:extLst>
            </p:cNvPr>
            <p:cNvSpPr/>
            <p:nvPr/>
          </p:nvSpPr>
          <p:spPr>
            <a:xfrm>
              <a:off x="2297724" y="3660322"/>
              <a:ext cx="3533985" cy="666239"/>
            </a:xfrm>
            <a:prstGeom prst="roundRect">
              <a:avLst>
                <a:gd name="adj" fmla="val 103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0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&lt;h1 </a:t>
              </a:r>
              <a:r>
                <a:rPr lang="en-US" altLang="zh-CN" sz="1000" b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style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</a:t>
              </a:r>
              <a:r>
                <a:rPr lang="en-US" altLang="zh-CN" sz="100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000" b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color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000" b="0">
                  <a:solidFill>
                    <a:srgbClr val="0070C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gray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  <a:r>
                <a:rPr lang="en-US" altLang="zh-CN" sz="100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0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r>
                <a:rPr lang="zh-CN" altLang="en-US" sz="1000">
                  <a:solidFill>
                    <a:schemeClr val="tx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测试</a:t>
              </a:r>
              <a:r>
                <a:rPr lang="en-US" altLang="zh-CN" sz="10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&lt;/h1&gt;</a:t>
              </a:r>
              <a:endParaRPr lang="en-US" altLang="zh-CN" sz="10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23" name="矩形: 圆顶角 22">
              <a:extLst>
                <a:ext uri="{FF2B5EF4-FFF2-40B4-BE49-F238E27FC236}">
                  <a16:creationId xmlns:a16="http://schemas.microsoft.com/office/drawing/2014/main" id="{1FA58BDF-5A2C-B648-7ED0-75BF2C7B0FBF}"/>
                </a:ext>
              </a:extLst>
            </p:cNvPr>
            <p:cNvSpPr/>
            <p:nvPr/>
          </p:nvSpPr>
          <p:spPr>
            <a:xfrm flipH="1">
              <a:off x="2297716" y="3660322"/>
              <a:ext cx="3533984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行内样式</a:t>
              </a:r>
              <a:endPara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2519462-06A3-AD6D-5F5B-61B8043E5C3A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1150EE9-2F3D-A7AE-F960-B1CFC770EBE6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C2CE1EA-8985-2BAB-5ADB-5DB3441D4251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D21A93-0C52-66CE-6945-81FD3548F24F}"/>
              </a:ext>
            </a:extLst>
          </p:cNvPr>
          <p:cNvGrpSpPr/>
          <p:nvPr/>
        </p:nvGrpSpPr>
        <p:grpSpPr>
          <a:xfrm>
            <a:off x="4613362" y="3132319"/>
            <a:ext cx="3533998" cy="1370878"/>
            <a:chOff x="2297718" y="3660322"/>
            <a:chExt cx="3533998" cy="1370878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A8A2BB6E-C951-C3A4-4165-0270A7DFF2FF}"/>
                </a:ext>
              </a:extLst>
            </p:cNvPr>
            <p:cNvSpPr/>
            <p:nvPr/>
          </p:nvSpPr>
          <p:spPr>
            <a:xfrm>
              <a:off x="2297724" y="3660322"/>
              <a:ext cx="3533992" cy="1370878"/>
            </a:xfrm>
            <a:prstGeom prst="roundRect">
              <a:avLst>
                <a:gd name="adj" fmla="val 4437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0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&lt;style&gt;</a:t>
              </a:r>
              <a:endParaRPr lang="en-US" altLang="zh-CN" sz="10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</a:t>
              </a:r>
              <a:r>
                <a:rPr lang="en-US" altLang="zh-CN" sz="1000">
                  <a:solidFill>
                    <a:srgbClr val="8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span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</a:t>
              </a:r>
              <a:r>
                <a:rPr lang="en-US" altLang="zh-CN" sz="10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color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000" b="0">
                  <a:solidFill>
                    <a:srgbClr val="0070C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gray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  <a:endParaRPr lang="en-US" altLang="zh-CN" sz="10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&lt;/style&gt;</a:t>
              </a:r>
              <a:endParaRPr lang="en-US" altLang="zh-CN" sz="10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29" name="矩形: 圆顶角 28">
              <a:extLst>
                <a:ext uri="{FF2B5EF4-FFF2-40B4-BE49-F238E27FC236}">
                  <a16:creationId xmlns:a16="http://schemas.microsoft.com/office/drawing/2014/main" id="{92AB2B8E-95A9-3FEF-1FCE-71252A2E8EA3}"/>
                </a:ext>
              </a:extLst>
            </p:cNvPr>
            <p:cNvSpPr/>
            <p:nvPr/>
          </p:nvSpPr>
          <p:spPr>
            <a:xfrm flipH="1">
              <a:off x="2297718" y="3660322"/>
              <a:ext cx="3533992" cy="248320"/>
            </a:xfrm>
            <a:prstGeom prst="round2SameRect">
              <a:avLst>
                <a:gd name="adj1" fmla="val 16680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内部样式</a:t>
              </a:r>
              <a:endPara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97C51F3-4EC2-3256-4B99-71C69801F093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2E47FEB-558E-4722-FEB4-506254B8BCEA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4FD1219-62F1-B71F-D295-18D9B86E7230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FE7515-D70F-614E-A0B6-B01E64A1F35C}"/>
              </a:ext>
            </a:extLst>
          </p:cNvPr>
          <p:cNvGrpSpPr/>
          <p:nvPr/>
        </p:nvGrpSpPr>
        <p:grpSpPr>
          <a:xfrm>
            <a:off x="576196" y="6237187"/>
            <a:ext cx="10665008" cy="373631"/>
            <a:chOff x="654549" y="1834758"/>
            <a:chExt cx="2729861" cy="373631"/>
          </a:xfrm>
        </p:grpSpPr>
        <p:sp>
          <p:nvSpPr>
            <p:cNvPr id="6" name="ComponentBackground1">
              <a:extLst>
                <a:ext uri="{FF2B5EF4-FFF2-40B4-BE49-F238E27FC236}">
                  <a16:creationId xmlns:a16="http://schemas.microsoft.com/office/drawing/2014/main" id="{854D16A5-7E22-7CE1-7697-3EF05A33C8BF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en-US" altLang="zh-CN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CSS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的帮助文档可以询问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AI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，或者直接查阅文档（</a:t>
              </a:r>
              <a:r>
                <a:rPr lang="en-US" altLang="zh-CN" sz="1200">
                  <a:solidFill>
                    <a:schemeClr val="tx1"/>
                  </a:solidFill>
                  <a:hlinkClick r:id="rId2"/>
                </a:rPr>
                <a:t>https://developer.mozilla.org/zh-CN/docs/Web/CSS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）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Shape1">
              <a:extLst>
                <a:ext uri="{FF2B5EF4-FFF2-40B4-BE49-F238E27FC236}">
                  <a16:creationId xmlns:a16="http://schemas.microsoft.com/office/drawing/2014/main" id="{C7AFB6A9-6353-81FD-6409-46C292496771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26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图片 9">
            <a:extLst>
              <a:ext uri="{FF2B5EF4-FFF2-40B4-BE49-F238E27FC236}">
                <a16:creationId xmlns:a16="http://schemas.microsoft.com/office/drawing/2014/main" id="{8C0639E4-8483-B42A-AF23-B94F8E6D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17" y="1585125"/>
            <a:ext cx="3557383" cy="1944459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!!图片 15">
            <a:extLst>
              <a:ext uri="{FF2B5EF4-FFF2-40B4-BE49-F238E27FC236}">
                <a16:creationId xmlns:a16="http://schemas.microsoft.com/office/drawing/2014/main" id="{9DB04B34-A672-5235-3D3D-D345EB31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917" y="1584635"/>
            <a:ext cx="3476838" cy="1944459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!!图片 13">
            <a:extLst>
              <a:ext uri="{FF2B5EF4-FFF2-40B4-BE49-F238E27FC236}">
                <a16:creationId xmlns:a16="http://schemas.microsoft.com/office/drawing/2014/main" id="{B186ABF2-AD77-7A02-3317-E82D1A0B51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74" r="7647" b="4102"/>
          <a:stretch/>
        </p:blipFill>
        <p:spPr>
          <a:xfrm>
            <a:off x="8122272" y="1591756"/>
            <a:ext cx="3362006" cy="1937828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</a:t>
            </a:r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DC38FE3-18E0-1CE3-F180-5A5E04FC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>
                <a:latin typeface="Fira Code" panose="020B0809050000020004" pitchFamily="49" charset="0"/>
              </a:rPr>
              <a:t>：全球广域网，也称为万维网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(www </a:t>
            </a:r>
            <a:r>
              <a:rPr lang="en-US" altLang="zh-CN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orld </a:t>
            </a:r>
            <a:r>
              <a:rPr lang="en-US" altLang="zh-CN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ide </a:t>
            </a:r>
            <a:r>
              <a:rPr lang="en-US" altLang="zh-CN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eb)</a:t>
            </a:r>
            <a:r>
              <a:rPr lang="zh-CN" altLang="en-US">
                <a:latin typeface="Fira Code" panose="020B0809050000020004" pitchFamily="49" charset="0"/>
              </a:rPr>
              <a:t>，能够通过浏览器访问的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</a:rPr>
              <a:t>网站。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F76D6C-FE6B-C37B-F2B5-0FE02E7F6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17" y="1576083"/>
            <a:ext cx="9142501" cy="4479342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893FD4-C5A3-B3DA-58E2-23A1B3D6B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8516" y="2050498"/>
            <a:ext cx="8891909" cy="4252027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72204F-BDEE-6F31-ED03-A98AB0E2D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57" y="2602197"/>
            <a:ext cx="8373122" cy="4108245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80996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DA6B8-F112-A4EE-4CD9-42AE314B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59D69-F2BD-F8C0-41A9-0645A58E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选择器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5768286D-8DB1-55E0-6F68-95AC0BBE4EBF}"/>
              </a:ext>
            </a:extLst>
          </p:cNvPr>
          <p:cNvSpPr txBox="1">
            <a:spLocks/>
          </p:cNvSpPr>
          <p:nvPr/>
        </p:nvSpPr>
        <p:spPr>
          <a:xfrm>
            <a:off x="576196" y="1019862"/>
            <a:ext cx="7616282" cy="3753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CSS</a:t>
            </a:r>
            <a:r>
              <a:rPr lang="zh-CN" altLang="en-US" sz="1400"/>
              <a:t>选择器是用来选取需要设置样式的元素（标签）的。</a:t>
            </a:r>
          </a:p>
        </p:txBody>
      </p:sp>
      <p:graphicFrame>
        <p:nvGraphicFramePr>
          <p:cNvPr id="6" name="表格 16">
            <a:extLst>
              <a:ext uri="{FF2B5EF4-FFF2-40B4-BE49-F238E27FC236}">
                <a16:creationId xmlns:a16="http://schemas.microsoft.com/office/drawing/2014/main" id="{0CC4EF3D-55FA-72CA-A3C8-A766AF21E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632049"/>
              </p:ext>
            </p:extLst>
          </p:nvPr>
        </p:nvGraphicFramePr>
        <p:xfrm>
          <a:off x="921264" y="1395245"/>
          <a:ext cx="10715111" cy="26843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54525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2922494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  <a:gridCol w="2644588">
                  <a:extLst>
                    <a:ext uri="{9D8B030D-6E8A-4147-A177-3AD203B41FA5}">
                      <a16:colId xmlns:a16="http://schemas.microsoft.com/office/drawing/2014/main" val="800690039"/>
                    </a:ext>
                  </a:extLst>
                </a:gridCol>
                <a:gridCol w="3693504">
                  <a:extLst>
                    <a:ext uri="{9D8B030D-6E8A-4147-A177-3AD203B41FA5}">
                      <a16:colId xmlns:a16="http://schemas.microsoft.com/office/drawing/2014/main" val="2218190661"/>
                    </a:ext>
                  </a:extLst>
                </a:gridCol>
              </a:tblGrid>
              <a:tr h="416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选择器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A0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写法</a:t>
                      </a:r>
                      <a:endParaRPr lang="zh-CN" altLang="en-US" sz="1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A0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示例</a:t>
                      </a:r>
                      <a:endParaRPr lang="zh-CN" altLang="en-US" sz="1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A0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示例说明</a:t>
                      </a:r>
                      <a:endParaRPr lang="en-US" altLang="zh-CN" sz="1400" b="1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A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元素选择器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元素名称</a:t>
                      </a:r>
                      <a:r>
                        <a:rPr lang="zh-CN" altLang="en-US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h1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选择页面上所有的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&lt;h1&gt;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6893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类选择器</a:t>
                      </a:r>
                      <a:endParaRPr lang="en-US" altLang="zh-CN" sz="1000" b="1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.class</a:t>
                      </a:r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属性值</a:t>
                      </a:r>
                      <a:r>
                        <a:rPr lang="zh-CN" altLang="en-US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.cls</a:t>
                      </a:r>
                      <a:r>
                        <a:rPr lang="en-US" altLang="zh-CN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选择页面上所有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class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属性为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cls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的标签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id</a:t>
                      </a:r>
                      <a:r>
                        <a:rPr lang="zh-CN" altLang="en-US" sz="10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选择器</a:t>
                      </a:r>
                      <a:endParaRPr lang="zh-CN" altLang="en-US" sz="1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#id</a:t>
                      </a:r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属性值</a:t>
                      </a:r>
                      <a:r>
                        <a:rPr lang="zh-CN" altLang="en-US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#hid</a:t>
                      </a:r>
                      <a:r>
                        <a:rPr lang="en-US" altLang="zh-CN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id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属性为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hid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的标签</a:t>
                      </a:r>
                      <a:endParaRPr lang="zh-CN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08927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分组选择器</a:t>
                      </a:r>
                      <a:endParaRPr lang="zh-CN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选择器</a:t>
                      </a: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1,</a:t>
                      </a:r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选择器</a:t>
                      </a: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US" altLang="zh-CN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h1,h2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选择页面上所有的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&lt;h1&gt;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和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&lt;h2&gt;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977074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属性选择器</a:t>
                      </a:r>
                      <a:endParaRPr lang="zh-CN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元素名称</a:t>
                      </a: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</a:t>
                      </a: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altLang="zh-CN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input[type]</a:t>
                      </a:r>
                      <a:r>
                        <a:rPr lang="en-US" altLang="zh-CN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选择页面上有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type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属性的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&lt;input&gt;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131057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/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元素名称</a:t>
                      </a: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属性名</a:t>
                      </a: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="</a:t>
                      </a:r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值</a:t>
                      </a: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"]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{...}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input[type="text"]</a:t>
                      </a:r>
                      <a:r>
                        <a:rPr lang="en-US" altLang="zh-CN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type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属性为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text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的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&lt;input&gt;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后代选择器</a:t>
                      </a:r>
                      <a:endParaRPr lang="zh-CN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</a:t>
                      </a: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1 </a:t>
                      </a:r>
                      <a:r>
                        <a:rPr lang="zh-CN" altLang="en-US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</a:t>
                      </a: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US" altLang="zh-CN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>
                          <a:solidFill>
                            <a:srgbClr val="15A0FA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form input</a:t>
                      </a:r>
                      <a:r>
                        <a:rPr lang="en-US" altLang="zh-CN" sz="10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&lt;form&gt;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标签内的所有</a:t>
                      </a:r>
                      <a:r>
                        <a:rPr lang="en-US" altLang="zh-CN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&lt;input&gt;</a:t>
                      </a:r>
                      <a:r>
                        <a:rPr lang="zh-CN" altLang="en-US"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48802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B2E06CCA-C916-D0A8-B193-F593728205DD}"/>
              </a:ext>
            </a:extLst>
          </p:cNvPr>
          <p:cNvSpPr txBox="1"/>
          <p:nvPr/>
        </p:nvSpPr>
        <p:spPr>
          <a:xfrm>
            <a:off x="576196" y="6213824"/>
            <a:ext cx="6510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官方文档：</a:t>
            </a:r>
            <a:r>
              <a:rPr lang="en-US" altLang="zh-CN" sz="1400">
                <a:solidFill>
                  <a:srgbClr val="15A0F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https://developer.mozilla.org/zh-CN/docs/Web/CSS</a:t>
            </a:r>
            <a:endParaRPr lang="zh-CN" altLang="en-US" sz="1400">
              <a:solidFill>
                <a:srgbClr val="15A0FA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BF13426-7CAC-991F-216E-103B0C7BD05E}"/>
              </a:ext>
            </a:extLst>
          </p:cNvPr>
          <p:cNvGrpSpPr/>
          <p:nvPr/>
        </p:nvGrpSpPr>
        <p:grpSpPr>
          <a:xfrm>
            <a:off x="8658002" y="3793"/>
            <a:ext cx="3533998" cy="1370878"/>
            <a:chOff x="2297718" y="3660322"/>
            <a:chExt cx="3533998" cy="1370878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087F40E8-9A43-8A10-AB13-8EA59A4440F8}"/>
                </a:ext>
              </a:extLst>
            </p:cNvPr>
            <p:cNvSpPr/>
            <p:nvPr/>
          </p:nvSpPr>
          <p:spPr>
            <a:xfrm>
              <a:off x="2297724" y="3660322"/>
              <a:ext cx="3533992" cy="1370878"/>
            </a:xfrm>
            <a:prstGeom prst="roundRect">
              <a:avLst>
                <a:gd name="adj" fmla="val 4437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0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&lt;style&gt;</a:t>
              </a:r>
              <a:endParaRPr lang="en-US" altLang="zh-CN" sz="10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</a:t>
              </a:r>
              <a:r>
                <a:rPr lang="en-US" altLang="zh-CN" sz="1000">
                  <a:solidFill>
                    <a:srgbClr val="8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span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</a:t>
              </a:r>
              <a:r>
                <a:rPr lang="en-US" altLang="zh-CN" sz="10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color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000" b="0">
                  <a:solidFill>
                    <a:srgbClr val="0070C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gray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  <a:endParaRPr lang="en-US" altLang="zh-CN" sz="10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&lt;/style&gt;</a:t>
              </a:r>
              <a:endParaRPr lang="en-US" altLang="zh-CN" sz="10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29" name="矩形: 圆顶角 28">
              <a:extLst>
                <a:ext uri="{FF2B5EF4-FFF2-40B4-BE49-F238E27FC236}">
                  <a16:creationId xmlns:a16="http://schemas.microsoft.com/office/drawing/2014/main" id="{7833C287-DD2C-3F93-9121-74E6D9756AAD}"/>
                </a:ext>
              </a:extLst>
            </p:cNvPr>
            <p:cNvSpPr/>
            <p:nvPr/>
          </p:nvSpPr>
          <p:spPr>
            <a:xfrm flipH="1">
              <a:off x="2297718" y="3660322"/>
              <a:ext cx="3533992" cy="248320"/>
            </a:xfrm>
            <a:prstGeom prst="round2SameRect">
              <a:avLst>
                <a:gd name="adj1" fmla="val 16680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内部样式</a:t>
              </a:r>
              <a:endPara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1ED0E68-F5A1-3015-62AC-4429A4DA5CAD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202360E-FD6A-396B-3E76-C98D871FEC38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C83A514-42A6-9FC3-ACBF-CDA2D67019FC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FFC360F-56E9-0947-E8D1-4C722A89E836}"/>
              </a:ext>
            </a:extLst>
          </p:cNvPr>
          <p:cNvSpPr/>
          <p:nvPr/>
        </p:nvSpPr>
        <p:spPr>
          <a:xfrm>
            <a:off x="8802981" y="450498"/>
            <a:ext cx="430043" cy="211109"/>
          </a:xfrm>
          <a:prstGeom prst="rect">
            <a:avLst/>
          </a:prstGeom>
          <a:solidFill>
            <a:srgbClr val="00B050">
              <a:alpha val="34118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1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4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8EC60-7D97-E606-7D1D-8573FA552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74E1E0-899B-3ABD-46EC-A6D656A947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前端案例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FF0FCA-8763-3559-F7BE-FF30A949E8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页面基本布局</a:t>
            </a:r>
            <a:endParaRPr lang="en-US" altLang="zh-CN"/>
          </a:p>
          <a:p>
            <a:r>
              <a:rPr lang="zh-CN" altLang="en-US">
                <a:solidFill>
                  <a:srgbClr val="15A0FA"/>
                </a:solidFill>
              </a:rPr>
              <a:t>动态加载数据</a:t>
            </a:r>
            <a:endParaRPr lang="en-US" altLang="zh-CN">
              <a:solidFill>
                <a:srgbClr val="15A0FA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24C68B-5222-FFB4-87DB-478B813A3A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541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C52EB-2CE4-C1F0-5893-70BD8DEB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EAFD900-67EE-9BF8-879B-8BB24F4E4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71" y="5768609"/>
            <a:ext cx="8877783" cy="8586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/>
              <a:t>点击查询时，获取搜索表单输入的搜索条件，发送请求到服务端动态查询数据</a:t>
            </a:r>
            <a:endParaRPr lang="en-US" altLang="zh-CN" sz="140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/>
              <a:t>点击清空时，清空搜索栏输入的查询条件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9D7FBC-F161-9227-7265-AEEAFC04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动态加载数据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D548DE-8BB7-B81C-7FEE-43293797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05" t="4908" r="9741" b="12699"/>
          <a:stretch/>
        </p:blipFill>
        <p:spPr>
          <a:xfrm>
            <a:off x="676867" y="985738"/>
            <a:ext cx="9080592" cy="4540296"/>
          </a:xfrm>
          <a:prstGeom prst="rect">
            <a:avLst/>
          </a:prstGeom>
          <a:ln w="3175">
            <a:noFill/>
          </a:ln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F5A2E60-DF8D-73A7-9919-62CA66B68AA9}"/>
              </a:ext>
            </a:extLst>
          </p:cNvPr>
          <p:cNvCxnSpPr/>
          <p:nvPr/>
        </p:nvCxnSpPr>
        <p:spPr>
          <a:xfrm>
            <a:off x="769716" y="1880886"/>
            <a:ext cx="749460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195CA40-34D0-EBE0-C761-FF01F8199929}"/>
              </a:ext>
            </a:extLst>
          </p:cNvPr>
          <p:cNvSpPr txBox="1"/>
          <p:nvPr/>
        </p:nvSpPr>
        <p:spPr>
          <a:xfrm>
            <a:off x="10253639" y="1422170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rgbClr val="15A0FA"/>
                </a:solidFill>
              </a:rPr>
              <a:t>JS</a:t>
            </a:r>
            <a:endParaRPr lang="zh-CN" altLang="en-US" sz="3600" b="1">
              <a:solidFill>
                <a:srgbClr val="15A0FA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BCFECF8-634E-E9BB-FD49-396AAAF39A00}"/>
              </a:ext>
            </a:extLst>
          </p:cNvPr>
          <p:cNvCxnSpPr>
            <a:cxnSpLocks/>
          </p:cNvCxnSpPr>
          <p:nvPr/>
        </p:nvCxnSpPr>
        <p:spPr>
          <a:xfrm>
            <a:off x="8657863" y="1900177"/>
            <a:ext cx="989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92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引入方式</a:t>
            </a: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1635BF04-16AA-12CF-3AF2-73A1C1CBF311}"/>
              </a:ext>
            </a:extLst>
          </p:cNvPr>
          <p:cNvSpPr txBox="1">
            <a:spLocks/>
          </p:cNvSpPr>
          <p:nvPr/>
        </p:nvSpPr>
        <p:spPr>
          <a:xfrm>
            <a:off x="555322" y="1041499"/>
            <a:ext cx="10698800" cy="180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内部脚本：将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>
                <a:latin typeface="Fira Code" panose="020B0809050000020004" pitchFamily="49" charset="0"/>
              </a:rPr>
              <a:t>代码定义在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>
                <a:latin typeface="Fira Code" panose="020B0809050000020004" pitchFamily="49" charset="0"/>
              </a:rPr>
              <a:t>页面中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JavaScript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代码必须位于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&lt;script&gt;&lt;/script&gt;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标签之间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文档中，可以在任意地方，放置任意数量的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&lt;script&gt;</a:t>
            </a:r>
          </a:p>
          <a:p>
            <a:pPr marL="54000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一般会把脚本置于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&lt;body&gt;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元素的底部，可改善显示速度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5" name="!!组合 9">
            <a:extLst>
              <a:ext uri="{FF2B5EF4-FFF2-40B4-BE49-F238E27FC236}">
                <a16:creationId xmlns:a16="http://schemas.microsoft.com/office/drawing/2014/main" id="{6E35F433-34AF-7E40-5EDF-DB8176F34F61}"/>
              </a:ext>
            </a:extLst>
          </p:cNvPr>
          <p:cNvGrpSpPr/>
          <p:nvPr/>
        </p:nvGrpSpPr>
        <p:grpSpPr>
          <a:xfrm>
            <a:off x="7750104" y="1041499"/>
            <a:ext cx="3886574" cy="1947167"/>
            <a:chOff x="2297722" y="3660322"/>
            <a:chExt cx="3886574" cy="1947167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26CD211-A771-33A8-2E63-F517188BF9C9}"/>
                </a:ext>
              </a:extLst>
            </p:cNvPr>
            <p:cNvSpPr/>
            <p:nvPr/>
          </p:nvSpPr>
          <p:spPr>
            <a:xfrm>
              <a:off x="2297722" y="3660322"/>
              <a:ext cx="3886574" cy="1947167"/>
            </a:xfrm>
            <a:prstGeom prst="roundRect">
              <a:avLst>
                <a:gd name="adj" fmla="val 362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&lt;body&gt;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&lt;!-- </a:t>
              </a:r>
              <a:r>
                <a:rPr lang="zh-CN" altLang="en-US" sz="1200" b="0">
                  <a:solidFill>
                    <a:srgbClr val="008000"/>
                  </a:solidFill>
                  <a:effectLst/>
                </a:rPr>
                <a:t>页面内容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--&gt;</a:t>
              </a:r>
              <a:endParaRPr lang="zh-CN" altLang="en-US" sz="1200" b="0">
                <a:solidFill>
                  <a:srgbClr val="000000"/>
                </a:solidFill>
                <a:effectLst/>
              </a:endParaRPr>
            </a:p>
            <a:p>
              <a:r>
                <a:rPr lang="en-US" altLang="zh-CN" sz="1200">
                  <a:solidFill>
                    <a:srgbClr val="000000"/>
                  </a:solidFill>
                </a:rPr>
                <a:t>  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</a:rPr>
                <a:t>  </a:t>
              </a:r>
              <a:br>
                <a:rPr lang="zh-CN" altLang="en-US" sz="1200" b="0">
                  <a:solidFill>
                    <a:srgbClr val="000000"/>
                  </a:solidFill>
                  <a:effectLst/>
                </a:rPr>
              </a:b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alert(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'Hello World'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&lt;/body&gt;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691C077A-4688-A4C2-B7E0-4EFB142C1CAF}"/>
                </a:ext>
              </a:extLst>
            </p:cNvPr>
            <p:cNvSpPr/>
            <p:nvPr/>
          </p:nvSpPr>
          <p:spPr>
            <a:xfrm>
              <a:off x="2297722" y="3660322"/>
              <a:ext cx="388657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09575A1-2F3E-AD9C-7154-7113253859FD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29034FD-7D21-C02B-E39A-C0A25B64E488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DA27F98-9848-B632-91DB-D8836D31B4C5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EE6C1DE8-293D-BF9B-BB53-8096CDEC9AED}"/>
              </a:ext>
            </a:extLst>
          </p:cNvPr>
          <p:cNvSpPr txBox="1">
            <a:spLocks/>
          </p:cNvSpPr>
          <p:nvPr/>
        </p:nvSpPr>
        <p:spPr>
          <a:xfrm>
            <a:off x="576196" y="4500027"/>
            <a:ext cx="6992463" cy="13164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外部脚本：将 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JS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代码定义在外部 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JS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文件中，然后引入到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HTML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页面中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2" name="!!组合 9">
            <a:extLst>
              <a:ext uri="{FF2B5EF4-FFF2-40B4-BE49-F238E27FC236}">
                <a16:creationId xmlns:a16="http://schemas.microsoft.com/office/drawing/2014/main" id="{38F67555-6586-5613-3294-9D95C1E89C6E}"/>
              </a:ext>
            </a:extLst>
          </p:cNvPr>
          <p:cNvGrpSpPr/>
          <p:nvPr/>
        </p:nvGrpSpPr>
        <p:grpSpPr>
          <a:xfrm>
            <a:off x="7750104" y="5699470"/>
            <a:ext cx="3886574" cy="786017"/>
            <a:chOff x="2297722" y="3660322"/>
            <a:chExt cx="3886574" cy="78601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D667E07-5862-3DAB-8380-43AEA76FB498}"/>
                </a:ext>
              </a:extLst>
            </p:cNvPr>
            <p:cNvSpPr/>
            <p:nvPr/>
          </p:nvSpPr>
          <p:spPr>
            <a:xfrm>
              <a:off x="2297722" y="3660322"/>
              <a:ext cx="3886574" cy="786017"/>
            </a:xfrm>
            <a:prstGeom prst="roundRect">
              <a:avLst>
                <a:gd name="adj" fmla="val 8799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r>
                <a:rPr lang="fr-FR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</a:t>
              </a:r>
              <a:r>
                <a:rPr lang="fr-FR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fr-FR" altLang="zh-CN" sz="12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src</a:t>
              </a:r>
              <a:r>
                <a:rPr lang="fr-FR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fr-FR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"js</a:t>
              </a:r>
              <a:r>
                <a:rPr lang="fr-FR" altLang="zh-CN" sz="1200">
                  <a:solidFill>
                    <a:srgbClr val="0000FF"/>
                  </a:solidFill>
                  <a:ea typeface="Fira Code" panose="020B0809050000020004" pitchFamily="49" charset="0"/>
                </a:rPr>
                <a:t>/</a:t>
              </a:r>
              <a:r>
                <a:rPr lang="en-US" altLang="zh-CN" sz="1200">
                  <a:solidFill>
                    <a:srgbClr val="0000FF"/>
                  </a:solidFill>
                  <a:ea typeface="Fira Code" panose="020B0809050000020004" pitchFamily="49" charset="0"/>
                </a:rPr>
                <a:t>demo</a:t>
              </a:r>
              <a:r>
                <a:rPr lang="fr-FR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.js"</a:t>
              </a:r>
              <a:r>
                <a:rPr lang="fr-FR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&gt;&lt;/script&gt;</a:t>
              </a:r>
              <a:endParaRPr lang="fr-FR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BBD20325-1DDB-AA1B-5076-C323084D8DF1}"/>
                </a:ext>
              </a:extLst>
            </p:cNvPr>
            <p:cNvSpPr/>
            <p:nvPr/>
          </p:nvSpPr>
          <p:spPr>
            <a:xfrm>
              <a:off x="2297722" y="3660322"/>
              <a:ext cx="388657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0D506A7-4E11-C6DD-4E37-EF2775A426B0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E75D3B-D6F1-CAE4-BCDB-14967D1D285E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519DC5F-6BDA-BD76-287A-58C6AC1CA60C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525C3A-22E3-166E-3D95-BADBE1057F7A}"/>
              </a:ext>
            </a:extLst>
          </p:cNvPr>
          <p:cNvGrpSpPr/>
          <p:nvPr/>
        </p:nvGrpSpPr>
        <p:grpSpPr>
          <a:xfrm>
            <a:off x="7750104" y="4584009"/>
            <a:ext cx="3886574" cy="792826"/>
            <a:chOff x="3274778" y="5536256"/>
            <a:chExt cx="3886574" cy="792826"/>
          </a:xfrm>
        </p:grpSpPr>
        <p:grpSp>
          <p:nvGrpSpPr>
            <p:cNvPr id="19" name="!!组合 9">
              <a:extLst>
                <a:ext uri="{FF2B5EF4-FFF2-40B4-BE49-F238E27FC236}">
                  <a16:creationId xmlns:a16="http://schemas.microsoft.com/office/drawing/2014/main" id="{AA2C6920-5E3E-8F74-194C-C51DC3654FD1}"/>
                </a:ext>
              </a:extLst>
            </p:cNvPr>
            <p:cNvGrpSpPr/>
            <p:nvPr/>
          </p:nvGrpSpPr>
          <p:grpSpPr>
            <a:xfrm>
              <a:off x="3274778" y="5543065"/>
              <a:ext cx="3886574" cy="786017"/>
              <a:chOff x="2297722" y="3660322"/>
              <a:chExt cx="3886574" cy="786017"/>
            </a:xfrm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D330E7B2-FCFE-7003-32BF-7710A9BCA55B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3886574" cy="786017"/>
              </a:xfrm>
              <a:prstGeom prst="roundRect">
                <a:avLst>
                  <a:gd name="adj" fmla="val 9930"/>
                </a:avLst>
              </a:prstGeom>
              <a:solidFill>
                <a:srgbClr val="F6F6F6"/>
              </a:solidFill>
              <a:ln w="3175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80000" rIns="3600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0">
                    <a:solidFill>
                      <a:srgbClr val="000000"/>
                    </a:solidFill>
                    <a:effectLst/>
                    <a:ea typeface="Fira Code" panose="020B0809050000020004" pitchFamily="49" charset="0"/>
                  </a:rPr>
                  <a:t>alert(</a:t>
                </a:r>
                <a:r>
                  <a:rPr lang="en-US" altLang="zh-CN" sz="1200" b="0">
                    <a:solidFill>
                      <a:srgbClr val="A31515"/>
                    </a:solidFill>
                    <a:effectLst/>
                    <a:ea typeface="Fira Code" panose="020B0809050000020004" pitchFamily="49" charset="0"/>
                  </a:rPr>
                  <a:t>'Hello World'</a:t>
                </a:r>
                <a:r>
                  <a:rPr lang="en-US" altLang="zh-CN" sz="1200" b="0">
                    <a:solidFill>
                      <a:srgbClr val="000000"/>
                    </a:solidFill>
                    <a:effectLst/>
                    <a:ea typeface="Fira Code" panose="020B0809050000020004" pitchFamily="49" charset="0"/>
                  </a:rPr>
                  <a:t>);</a:t>
                </a:r>
                <a:endPara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7D7C0CD8-C885-CBB2-AEF3-74AE309298FB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3886574" cy="270190"/>
              </a:xfrm>
              <a:prstGeom prst="round2SameRect">
                <a:avLst>
                  <a:gd name="adj1" fmla="val 26923"/>
                  <a:gd name="adj2" fmla="val 0"/>
                </a:avLst>
              </a:prstGeom>
              <a:solidFill>
                <a:srgbClr val="BCBCB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09CBEFA-B6D8-DCE7-0AC4-4231FFAFF4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820" y="3713662"/>
                <a:ext cx="121920" cy="121920"/>
              </a:xfrm>
              <a:prstGeom prst="ellipse">
                <a:avLst/>
              </a:prstGeom>
              <a:solidFill>
                <a:srgbClr val="FE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7CBF5FA-346D-0CCA-8B98-F47DDBF2A1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11780" y="3713662"/>
                <a:ext cx="121920" cy="121920"/>
              </a:xfrm>
              <a:prstGeom prst="ellipse">
                <a:avLst/>
              </a:prstGeom>
              <a:solidFill>
                <a:srgbClr val="2FC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AE722C9-C5FB-E3AA-8C00-2CC298619699}"/>
                  </a:ext>
                </a:extLst>
              </p:cNvPr>
              <p:cNvSpPr/>
              <p:nvPr/>
            </p:nvSpPr>
            <p:spPr>
              <a:xfrm>
                <a:off x="2590800" y="3713662"/>
                <a:ext cx="121920" cy="121920"/>
              </a:xfrm>
              <a:prstGeom prst="ellipse">
                <a:avLst/>
              </a:prstGeom>
              <a:solidFill>
                <a:srgbClr val="FFC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C22414A-9301-F721-D723-16FAA753BC20}"/>
                </a:ext>
              </a:extLst>
            </p:cNvPr>
            <p:cNvSpPr txBox="1"/>
            <p:nvPr/>
          </p:nvSpPr>
          <p:spPr>
            <a:xfrm>
              <a:off x="6314645" y="5536256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bg1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demo.js</a:t>
              </a:r>
              <a:endParaRPr lang="zh-CN" altLang="en-US" sz="1200">
                <a:solidFill>
                  <a:schemeClr val="bg1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77832E8-3B57-903D-D7DF-98DAAB970FCA}"/>
              </a:ext>
            </a:extLst>
          </p:cNvPr>
          <p:cNvCxnSpPr>
            <a:cxnSpLocks/>
          </p:cNvCxnSpPr>
          <p:nvPr/>
        </p:nvCxnSpPr>
        <p:spPr>
          <a:xfrm>
            <a:off x="10875745" y="4861008"/>
            <a:ext cx="65297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25F6C7C-2710-FE52-AA9E-C558E5942008}"/>
              </a:ext>
            </a:extLst>
          </p:cNvPr>
          <p:cNvCxnSpPr>
            <a:cxnSpLocks/>
          </p:cNvCxnSpPr>
          <p:nvPr/>
        </p:nvCxnSpPr>
        <p:spPr>
          <a:xfrm>
            <a:off x="9002121" y="6295360"/>
            <a:ext cx="97715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!!组合 9">
            <a:extLst>
              <a:ext uri="{FF2B5EF4-FFF2-40B4-BE49-F238E27FC236}">
                <a16:creationId xmlns:a16="http://schemas.microsoft.com/office/drawing/2014/main" id="{C4FE3766-A934-C63B-860A-27E90C04FF74}"/>
              </a:ext>
            </a:extLst>
          </p:cNvPr>
          <p:cNvGrpSpPr/>
          <p:nvPr/>
        </p:nvGrpSpPr>
        <p:grpSpPr>
          <a:xfrm>
            <a:off x="7750104" y="3236476"/>
            <a:ext cx="3886574" cy="2733185"/>
            <a:chOff x="2297722" y="3660322"/>
            <a:chExt cx="3886574" cy="273318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CE4473CC-86E1-7ACA-9F48-A901D3F17434}"/>
                </a:ext>
              </a:extLst>
            </p:cNvPr>
            <p:cNvSpPr/>
            <p:nvPr/>
          </p:nvSpPr>
          <p:spPr>
            <a:xfrm>
              <a:off x="2297722" y="3660323"/>
              <a:ext cx="3886574" cy="2733184"/>
            </a:xfrm>
            <a:prstGeom prst="roundRect">
              <a:avLst>
                <a:gd name="adj" fmla="val 262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0" rIns="36000" bIns="0" rtlCol="0" anchor="t"/>
            <a:lstStyle/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&lt;body&gt;</a:t>
              </a:r>
              <a:br>
                <a:rPr lang="zh-CN" altLang="en-US" sz="1200" b="0">
                  <a:solidFill>
                    <a:srgbClr val="000000"/>
                  </a:solidFill>
                  <a:effectLst/>
                </a:rPr>
              </a:b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 </a:t>
              </a:r>
              <a:r>
                <a:rPr lang="en-US" altLang="zh-CN" sz="1200" b="0">
                  <a:solidFill>
                    <a:srgbClr val="399B39"/>
                  </a:solidFill>
                  <a:effectLst/>
                  <a:ea typeface="Fira Code" panose="020B0809050000020004" pitchFamily="49" charset="0"/>
                </a:rPr>
                <a:t>//.....</a:t>
              </a:r>
              <a:r>
                <a:rPr lang="zh-CN" altLang="en-US" sz="1200" b="0">
                  <a:solidFill>
                    <a:srgbClr val="399B39"/>
                  </a:solidFill>
                  <a:effectLst/>
                  <a:ea typeface="Fira Code" panose="020B0809050000020004" pitchFamily="49" charset="0"/>
                </a:rPr>
                <a:t>大量</a:t>
              </a:r>
              <a:r>
                <a:rPr lang="en-US" altLang="zh-CN" sz="1200" b="0">
                  <a:solidFill>
                    <a:srgbClr val="399B39"/>
                  </a:solidFill>
                  <a:effectLst/>
                  <a:ea typeface="Fira Code" panose="020B0809050000020004" pitchFamily="49" charset="0"/>
                </a:rPr>
                <a:t>JS</a:t>
              </a:r>
              <a:r>
                <a:rPr lang="zh-CN" altLang="en-US" sz="1200" b="0">
                  <a:solidFill>
                    <a:srgbClr val="399B39"/>
                  </a:solidFill>
                  <a:effectLst/>
                  <a:ea typeface="Fira Code" panose="020B0809050000020004" pitchFamily="49" charset="0"/>
                </a:rPr>
                <a:t>代码</a:t>
              </a:r>
              <a:endParaRPr lang="en-US" altLang="zh-CN" sz="1200" b="0">
                <a:solidFill>
                  <a:srgbClr val="399B39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ts val="1700"/>
                </a:lnSpc>
              </a:pPr>
              <a:r>
                <a:rPr lang="en-US" altLang="zh-CN" sz="1200">
                  <a:solidFill>
                    <a:srgbClr val="000000"/>
                  </a:solidFill>
                  <a:ea typeface="Fira Code" panose="020B0809050000020004" pitchFamily="49" charset="0"/>
                </a:rPr>
                <a:t>     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</a:p>
            <a:p>
              <a:pPr>
                <a:lnSpc>
                  <a:spcPts val="1700"/>
                </a:lnSpc>
              </a:pP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  </a:t>
              </a: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 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&lt;!-- </a:t>
              </a:r>
              <a:r>
                <a:rPr lang="zh-CN" altLang="en-US" sz="1200" b="0">
                  <a:solidFill>
                    <a:srgbClr val="008000"/>
                  </a:solidFill>
                  <a:effectLst/>
                </a:rPr>
                <a:t>页面内容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--&gt;</a:t>
              </a:r>
            </a:p>
            <a:p>
              <a:pPr>
                <a:lnSpc>
                  <a:spcPts val="1700"/>
                </a:lnSpc>
              </a:pPr>
              <a:r>
                <a:rPr lang="en-US" altLang="zh-CN" sz="1200">
                  <a:solidFill>
                    <a:srgbClr val="008000"/>
                  </a:solidFill>
                  <a:ea typeface="Fira Code" panose="020B0809050000020004" pitchFamily="49" charset="0"/>
                </a:rPr>
                <a:t>  </a:t>
              </a: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&lt;h1&gt;</a:t>
              </a:r>
              <a:r>
                <a:rPr lang="en-US" altLang="zh-CN" sz="1200">
                  <a:solidFill>
                    <a:schemeClr val="tx1"/>
                  </a:solidFill>
                  <a:ea typeface="Fira Code" panose="020B0809050000020004" pitchFamily="49" charset="0"/>
                </a:rPr>
                <a:t>Hello JS</a:t>
              </a: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&lt;/h1&gt;</a:t>
              </a: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  </a:t>
              </a: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&lt;img </a:t>
              </a:r>
              <a:r>
                <a:rPr lang="en-US" altLang="zh-CN" sz="1200">
                  <a:solidFill>
                    <a:schemeClr val="tx1">
                      <a:lumMod val="50000"/>
                    </a:schemeClr>
                  </a:solidFill>
                  <a:ea typeface="Fira Code" panose="020B0809050000020004" pitchFamily="49" charset="0"/>
                </a:rPr>
                <a:t>src=</a:t>
              </a:r>
              <a:r>
                <a:rPr lang="en-US" altLang="zh-CN" sz="1200">
                  <a:solidFill>
                    <a:srgbClr val="008000"/>
                  </a:solidFill>
                  <a:ea typeface="Fira Code" panose="020B0809050000020004" pitchFamily="49" charset="0"/>
                </a:rPr>
                <a:t>"img/1.jpg"</a:t>
              </a: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&gt;</a:t>
              </a:r>
              <a:endParaRPr lang="en-US" altLang="zh-CN" sz="1200" b="0">
                <a:solidFill>
                  <a:srgbClr val="8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&lt;/body&gt;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29" name="矩形: 圆顶角 28">
              <a:extLst>
                <a:ext uri="{FF2B5EF4-FFF2-40B4-BE49-F238E27FC236}">
                  <a16:creationId xmlns:a16="http://schemas.microsoft.com/office/drawing/2014/main" id="{139042DF-9152-0C58-8C02-9929E0AE182B}"/>
                </a:ext>
              </a:extLst>
            </p:cNvPr>
            <p:cNvSpPr/>
            <p:nvPr/>
          </p:nvSpPr>
          <p:spPr>
            <a:xfrm>
              <a:off x="2297722" y="3660322"/>
              <a:ext cx="388657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74DD2DF-186F-60EC-1962-066B8B5E2D99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7509B53-D1A4-2A2D-F4D6-9806FF8AEB33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44C8657-AED9-E044-3DF5-A4131FB8DF12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01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B435F84B-4315-72E2-DEE5-3B0A159E8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631591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 sz="18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引入方式</a:t>
            </a:r>
            <a:endParaRPr lang="en-US" altLang="zh-CN" sz="18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内部脚本：将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代码定义在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页面的 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&lt;script&gt;&lt;/script&gt;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&lt;body&gt;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的底部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外部脚本：将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代码定义在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文件中，通过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&lt;script src=""&gt;&lt;/script&gt;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标签引入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JS</a:t>
            </a:r>
            <a:r>
              <a:rPr lang="zh-CN" altLang="en-US" sz="18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书写规范</a:t>
            </a:r>
            <a:endParaRPr lang="en-US" altLang="zh-CN" sz="18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结束符：每行结尾以分号结尾，结尾分号可有可无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16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变量</a:t>
            </a:r>
            <a:r>
              <a:rPr lang="en-US" altLang="zh-CN"/>
              <a:t>&amp;</a:t>
            </a:r>
            <a:r>
              <a:rPr lang="zh-CN" altLang="en-US"/>
              <a:t>常量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C19AA7D8-5CD0-DFE3-32FC-E9353F5459A7}"/>
              </a:ext>
            </a:extLst>
          </p:cNvPr>
          <p:cNvSpPr txBox="1">
            <a:spLocks/>
          </p:cNvSpPr>
          <p:nvPr/>
        </p:nvSpPr>
        <p:spPr>
          <a:xfrm>
            <a:off x="672317" y="996679"/>
            <a:ext cx="10698800" cy="22252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中用 </a:t>
            </a:r>
            <a:r>
              <a:rPr lang="en-US" altLang="zh-CN" sz="16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let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关键字来声明变量 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(</a:t>
            </a:r>
            <a:r>
              <a:rPr lang="zh-CN" altLang="en-US" sz="1600">
                <a:solidFill>
                  <a:srgbClr val="15A0FA"/>
                </a:solidFill>
                <a:latin typeface="Fira Code" panose="020B0809050000020004" pitchFamily="49" charset="0"/>
              </a:rPr>
              <a:t>弱类型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语言，变量可以存放不同类型的值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)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变量名需要遵循如下规则：</a:t>
            </a: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只能用 字母、数字、下划线（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_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）、美元符号（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$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）组成，且数字不能开头</a:t>
            </a: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变量名严格区分大小写，如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name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Name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是不同的变量</a:t>
            </a: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不能使用关键字，如：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let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var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if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for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</a:t>
            </a:r>
          </a:p>
        </p:txBody>
      </p:sp>
      <p:grpSp>
        <p:nvGrpSpPr>
          <p:cNvPr id="11" name="!!组合 9">
            <a:extLst>
              <a:ext uri="{FF2B5EF4-FFF2-40B4-BE49-F238E27FC236}">
                <a16:creationId xmlns:a16="http://schemas.microsoft.com/office/drawing/2014/main" id="{34367043-2BFB-B742-B54D-F15B41B8A193}"/>
              </a:ext>
            </a:extLst>
          </p:cNvPr>
          <p:cNvGrpSpPr/>
          <p:nvPr/>
        </p:nvGrpSpPr>
        <p:grpSpPr>
          <a:xfrm>
            <a:off x="8081852" y="1108353"/>
            <a:ext cx="3867422" cy="1961729"/>
            <a:chOff x="2297722" y="3660321"/>
            <a:chExt cx="3867422" cy="1961729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F53CECC-3065-FE4C-78C4-F6DE9DB881CB}"/>
                </a:ext>
              </a:extLst>
            </p:cNvPr>
            <p:cNvSpPr/>
            <p:nvPr/>
          </p:nvSpPr>
          <p:spPr>
            <a:xfrm>
              <a:off x="2297722" y="3660321"/>
              <a:ext cx="3867422" cy="1961729"/>
            </a:xfrm>
            <a:prstGeom prst="roundRect">
              <a:avLst>
                <a:gd name="adj" fmla="val 33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变量</a:t>
              </a:r>
              <a:endParaRPr lang="zh-CN" altLang="en-US" sz="1200" b="0">
                <a:solidFill>
                  <a:srgbClr val="000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 =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ea typeface="Fira Code" panose="020B0809050000020004" pitchFamily="49" charset="0"/>
                </a:rPr>
                <a:t>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a =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"Hello"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alert(a);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64FC4BED-E02D-563F-15C8-A03CB228BB93}"/>
                </a:ext>
              </a:extLst>
            </p:cNvPr>
            <p:cNvSpPr/>
            <p:nvPr/>
          </p:nvSpPr>
          <p:spPr>
            <a:xfrm>
              <a:off x="2297722" y="3660322"/>
              <a:ext cx="386742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AB902C8-F106-63AB-4C6D-CBA7EA29230B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9247AD8-1B92-FCC9-10F5-354F0AFE6D33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0AE2FD5-4A68-BD5A-B0DB-13CF01E33111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04377F3D-88B0-97E8-8769-0DFFAE24E1A6}"/>
              </a:ext>
            </a:extLst>
          </p:cNvPr>
          <p:cNvSpPr txBox="1">
            <a:spLocks/>
          </p:cNvSpPr>
          <p:nvPr/>
        </p:nvSpPr>
        <p:spPr>
          <a:xfrm>
            <a:off x="576196" y="3872172"/>
            <a:ext cx="6944979" cy="104552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中用 </a:t>
            </a:r>
            <a:r>
              <a:rPr lang="en-US" altLang="zh-CN" sz="1600" b="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const</a:t>
            </a: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关键字来声明常量 。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一旦声明，常量的值就不能改变（不可以重新赋值）。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18" name="!!组合 9">
            <a:extLst>
              <a:ext uri="{FF2B5EF4-FFF2-40B4-BE49-F238E27FC236}">
                <a16:creationId xmlns:a16="http://schemas.microsoft.com/office/drawing/2014/main" id="{800B5083-85F9-4424-1A1D-E2971C6A06DB}"/>
              </a:ext>
            </a:extLst>
          </p:cNvPr>
          <p:cNvGrpSpPr/>
          <p:nvPr/>
        </p:nvGrpSpPr>
        <p:grpSpPr>
          <a:xfrm>
            <a:off x="8084816" y="3957696"/>
            <a:ext cx="3864458" cy="1919996"/>
            <a:chOff x="2297722" y="3660321"/>
            <a:chExt cx="3864458" cy="1919996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9245334-724D-9A8B-B2A0-4F205CC62E21}"/>
                </a:ext>
              </a:extLst>
            </p:cNvPr>
            <p:cNvSpPr/>
            <p:nvPr/>
          </p:nvSpPr>
          <p:spPr>
            <a:xfrm>
              <a:off x="2297722" y="3660321"/>
              <a:ext cx="3864458" cy="1919996"/>
            </a:xfrm>
            <a:prstGeom prst="roundRect">
              <a:avLst>
                <a:gd name="adj" fmla="val 33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&lt;script&gt;</a:t>
              </a:r>
            </a:p>
            <a:p>
              <a:pPr>
                <a:lnSpc>
                  <a:spcPct val="150000"/>
                </a:lnSpc>
              </a:pPr>
              <a:r>
                <a:rPr lang="it-IT" altLang="zh-CN" sz="1200">
                  <a:solidFill>
                    <a:srgbClr val="008000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    </a:t>
              </a:r>
              <a:r>
                <a:rPr lang="it-IT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//</a:t>
              </a:r>
              <a:r>
                <a:rPr lang="zh-CN" altLang="it-IT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常量</a:t>
              </a:r>
              <a:endParaRPr lang="it-IT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it-IT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const</a:t>
              </a: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PI = </a:t>
              </a:r>
              <a:r>
                <a:rPr lang="it-IT" altLang="zh-CN" sz="1200" b="0">
                  <a:solidFill>
                    <a:srgbClr val="098658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3.14</a:t>
              </a: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</a:p>
            <a:p>
              <a:pPr>
                <a:lnSpc>
                  <a:spcPct val="150000"/>
                </a:lnSpc>
              </a:pP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console.log(PI);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8C066ED4-9389-58EB-3AE9-C927DE96469C}"/>
                </a:ext>
              </a:extLst>
            </p:cNvPr>
            <p:cNvSpPr/>
            <p:nvPr/>
          </p:nvSpPr>
          <p:spPr>
            <a:xfrm>
              <a:off x="2297722" y="3660322"/>
              <a:ext cx="3864458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B93B45-5FB3-1CB0-4AE5-352B46BD948E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3E0948B-0A1D-20CF-7856-2B36BE82745D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F6FCB71-275B-B214-045D-F14012DC9A9A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F570FFA-FEB8-C999-0A88-527E78786327}"/>
              </a:ext>
            </a:extLst>
          </p:cNvPr>
          <p:cNvSpPr/>
          <p:nvPr/>
        </p:nvSpPr>
        <p:spPr>
          <a:xfrm>
            <a:off x="8514780" y="4982459"/>
            <a:ext cx="2788031" cy="342625"/>
          </a:xfrm>
          <a:prstGeom prst="roundRect">
            <a:avLst>
              <a:gd name="adj" fmla="val 3311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it-IT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PI = </a:t>
            </a:r>
            <a:r>
              <a:rPr lang="it-IT" altLang="zh-CN" sz="1200" b="0">
                <a:solidFill>
                  <a:srgbClr val="098658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3.5</a:t>
            </a:r>
            <a:r>
              <a:rPr lang="it-IT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;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941F22-C291-7393-28FC-DA3490662060}"/>
              </a:ext>
            </a:extLst>
          </p:cNvPr>
          <p:cNvSpPr/>
          <p:nvPr/>
        </p:nvSpPr>
        <p:spPr>
          <a:xfrm>
            <a:off x="8508684" y="5029167"/>
            <a:ext cx="1945341" cy="277588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乘号 25">
            <a:extLst>
              <a:ext uri="{FF2B5EF4-FFF2-40B4-BE49-F238E27FC236}">
                <a16:creationId xmlns:a16="http://schemas.microsoft.com/office/drawing/2014/main" id="{2DD06AF0-73DB-700A-36A1-2D72B07E0C83}"/>
              </a:ext>
            </a:extLst>
          </p:cNvPr>
          <p:cNvSpPr/>
          <p:nvPr/>
        </p:nvSpPr>
        <p:spPr>
          <a:xfrm>
            <a:off x="10201221" y="4935624"/>
            <a:ext cx="313764" cy="464673"/>
          </a:xfrm>
          <a:prstGeom prst="mathMultiply">
            <a:avLst>
              <a:gd name="adj1" fmla="val 65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E1CD1B-AE5D-63A0-CB97-424DA6208C3F}"/>
              </a:ext>
            </a:extLst>
          </p:cNvPr>
          <p:cNvGrpSpPr/>
          <p:nvPr/>
        </p:nvGrpSpPr>
        <p:grpSpPr>
          <a:xfrm>
            <a:off x="763496" y="6189799"/>
            <a:ext cx="10665008" cy="373631"/>
            <a:chOff x="654549" y="1834758"/>
            <a:chExt cx="2729861" cy="373631"/>
          </a:xfrm>
        </p:grpSpPr>
        <p:sp>
          <p:nvSpPr>
            <p:cNvPr id="5" name="ComponentBackground1">
              <a:extLst>
                <a:ext uri="{FF2B5EF4-FFF2-40B4-BE49-F238E27FC236}">
                  <a16:creationId xmlns:a16="http://schemas.microsoft.com/office/drawing/2014/main" id="{C2693C18-E9D2-63A5-2743-845EC0B4CF71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zh-CN" altLang="en-US" sz="1200">
                  <a:solidFill>
                    <a:srgbClr val="C00000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zh-CN" altLang="en-US" sz="1200">
                  <a:solidFill>
                    <a:schemeClr val="bg2">
                      <a:lumMod val="2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在早期的</a:t>
              </a:r>
              <a:r>
                <a:rPr lang="en-US" altLang="zh-CN" sz="1200">
                  <a:solidFill>
                    <a:schemeClr val="bg2">
                      <a:lumMod val="2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JS</a:t>
              </a:r>
              <a:r>
                <a:rPr lang="zh-CN" altLang="en-US" sz="1200">
                  <a:solidFill>
                    <a:schemeClr val="bg2">
                      <a:lumMod val="2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中，声明变量可以使用</a:t>
              </a:r>
              <a:r>
                <a:rPr lang="en-US" altLang="zh-CN" sz="1200">
                  <a:solidFill>
                    <a:schemeClr val="bg2">
                      <a:lumMod val="2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var</a:t>
              </a:r>
              <a:r>
                <a:rPr lang="zh-CN" altLang="en-US" sz="1200">
                  <a:solidFill>
                    <a:schemeClr val="bg2">
                      <a:lumMod val="2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，但是并不严谨（项目开发不推荐）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64BFBD5-F4DB-D1AF-03E7-AB6DAD53F2CB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73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7" grpId="0"/>
      <p:bldP spid="24" grpId="0" animBg="1"/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F0A246-5842-F290-3670-77E8D8A1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3123390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>
                <a:latin typeface="Fira Code" panose="020B0809050000020004" pitchFamily="49" charset="0"/>
              </a:rPr>
              <a:t>的数据类型分为：基本数据类型和引用数据类型（对象）。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基本数据类型：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number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：数字（整数、小数）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boolean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：布尔。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true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false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null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：对象为空。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JavaScript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是大小写敏感的，因此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null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Null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NULL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是完全不同的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undefined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：当声明的变量未初始化时，该变量的默认值是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undefined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string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：字符串，单引号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("")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、双引号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('')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、反引号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(``)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皆可，推荐使用</a:t>
            </a:r>
            <a:r>
              <a:rPr lang="zh-CN" altLang="en-US" sz="14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单引号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E15DEEC-0E80-1556-8F79-7AE25665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基础语法</a:t>
            </a:r>
          </a:p>
        </p:txBody>
      </p:sp>
    </p:spTree>
    <p:extLst>
      <p:ext uri="{BB962C8B-B14F-4D97-AF65-F5344CB8AC3E}">
        <p14:creationId xmlns:p14="http://schemas.microsoft.com/office/powerpoint/2010/main" val="126472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975E53-02F9-23BC-69B2-01E16E27D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170081" cy="438609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JS</a:t>
            </a:r>
            <a:r>
              <a:rPr lang="zh-CN" altLang="en-US"/>
              <a:t>变量及常量声明</a:t>
            </a:r>
            <a:r>
              <a:rPr lang="en-US" altLang="zh-CN"/>
              <a:t>?</a:t>
            </a: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let</a:t>
            </a: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const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JS</a:t>
            </a:r>
            <a:r>
              <a:rPr lang="zh-CN" altLang="en-US"/>
              <a:t>基本数据类型</a:t>
            </a:r>
            <a:r>
              <a:rPr lang="en-US" altLang="zh-CN"/>
              <a:t>?</a:t>
            </a: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/>
              <a:t>number</a:t>
            </a:r>
            <a:r>
              <a:rPr lang="zh-CN" altLang="en-US" sz="1400"/>
              <a:t>、</a:t>
            </a:r>
            <a:r>
              <a:rPr lang="en-US" altLang="zh-CN" sz="1400"/>
              <a:t>boolean</a:t>
            </a:r>
            <a:r>
              <a:rPr lang="zh-CN" altLang="en-US" sz="1400"/>
              <a:t>、</a:t>
            </a:r>
            <a:r>
              <a:rPr lang="en-US" altLang="zh-CN" sz="1400"/>
              <a:t>null</a:t>
            </a:r>
            <a:r>
              <a:rPr lang="zh-CN" altLang="en-US" sz="1400"/>
              <a:t>、</a:t>
            </a:r>
            <a:r>
              <a:rPr lang="en-US" altLang="zh-CN" sz="1400"/>
              <a:t>undefined</a:t>
            </a:r>
            <a:r>
              <a:rPr lang="zh-CN" altLang="en-US" sz="1400"/>
              <a:t>、</a:t>
            </a:r>
            <a:r>
              <a:rPr lang="en-US" altLang="zh-CN" sz="1400"/>
              <a:t>string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输出方式</a:t>
            </a:r>
            <a:r>
              <a:rPr lang="en-US" altLang="zh-CN"/>
              <a:t>?</a:t>
            </a: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sz="1400">
                <a:solidFill>
                  <a:srgbClr val="2F2F2F"/>
                </a:solidFill>
                <a:latin typeface="Source Code Pro"/>
                <a:ea typeface="阿里巴巴普惠体"/>
              </a:rPr>
              <a:t>alert(</a:t>
            </a:r>
            <a:r>
              <a:rPr lang="en-US" altLang="zh-CN" sz="1400">
                <a:solidFill>
                  <a:srgbClr val="2F2F2F"/>
                </a:solidFill>
              </a:rPr>
              <a:t>''</a:t>
            </a:r>
            <a:r>
              <a:rPr lang="en-US" altLang="zh-CN" sz="1400">
                <a:solidFill>
                  <a:srgbClr val="2F2F2F"/>
                </a:solidFill>
                <a:latin typeface="Source Code Pro"/>
                <a:ea typeface="阿里巴巴普惠体"/>
              </a:rPr>
              <a:t>)</a:t>
            </a:r>
          </a:p>
          <a:p>
            <a:pPr marL="6120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ource Code Pro"/>
                <a:ea typeface="阿里巴巴普惠体"/>
                <a:cs typeface="+mn-cs"/>
              </a:rPr>
              <a:t>Console.log('')</a:t>
            </a:r>
          </a:p>
        </p:txBody>
      </p:sp>
    </p:spTree>
    <p:extLst>
      <p:ext uri="{BB962C8B-B14F-4D97-AF65-F5344CB8AC3E}">
        <p14:creationId xmlns:p14="http://schemas.microsoft.com/office/powerpoint/2010/main" val="94486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56D92-F60A-B47D-BFD5-5C658F571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53500-7F31-7A65-326A-5A93D5BC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967BB-ACCC-0EA8-B071-AC813EC2A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介绍：函数（</a:t>
            </a:r>
            <a:r>
              <a:rPr lang="en-US" altLang="zh-CN" sz="16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zh-CN" altLang="en-US" sz="1600">
                <a:latin typeface="Fira Code" panose="020B0809050000020004" pitchFamily="49" charset="0"/>
              </a:rPr>
              <a:t>）是被设计用来执行特定任务的代码块，方便程序的封装复用。</a:t>
            </a:r>
            <a:r>
              <a:rPr lang="zh-CN" altLang="en-US">
                <a:latin typeface="Fira Code" panose="020B0809050000020004" pitchFamily="49" charset="0"/>
              </a:rPr>
              <a:t>具体的语法为：</a:t>
            </a:r>
            <a:endParaRPr lang="en-US" altLang="zh-CN" sz="1600">
              <a:latin typeface="Fira Code" panose="020B0809050000020004" pitchFamily="49" charset="0"/>
            </a:endParaRPr>
          </a:p>
        </p:txBody>
      </p:sp>
      <p:grpSp>
        <p:nvGrpSpPr>
          <p:cNvPr id="4" name="!!组合 9">
            <a:extLst>
              <a:ext uri="{FF2B5EF4-FFF2-40B4-BE49-F238E27FC236}">
                <a16:creationId xmlns:a16="http://schemas.microsoft.com/office/drawing/2014/main" id="{70183C61-FC71-9546-7C47-598070FCF2D0}"/>
              </a:ext>
            </a:extLst>
          </p:cNvPr>
          <p:cNvGrpSpPr/>
          <p:nvPr/>
        </p:nvGrpSpPr>
        <p:grpSpPr>
          <a:xfrm>
            <a:off x="932747" y="1576083"/>
            <a:ext cx="4187273" cy="1304468"/>
            <a:chOff x="2297722" y="3660322"/>
            <a:chExt cx="4187273" cy="130446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6AD7163-AA81-3236-71C1-01D62935978B}"/>
                </a:ext>
              </a:extLst>
            </p:cNvPr>
            <p:cNvSpPr/>
            <p:nvPr/>
          </p:nvSpPr>
          <p:spPr>
            <a:xfrm>
              <a:off x="2297723" y="3660322"/>
              <a:ext cx="4187272" cy="1304468"/>
            </a:xfrm>
            <a:prstGeom prst="roundRect">
              <a:avLst>
                <a:gd name="adj" fmla="val 570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chemeClr val="tx1">
                      <a:lumMod val="75000"/>
                    </a:schemeClr>
                  </a:solidFill>
                  <a:effectLst/>
                  <a:ea typeface="Fira Code" panose="020B0809050000020004" pitchFamily="49" charset="0"/>
                </a:rPr>
                <a:t>add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(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参数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1,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参数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...){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要执行的代码</a:t>
              </a:r>
              <a:endParaRPr lang="zh-CN" altLang="en-US" sz="1200" b="0">
                <a:solidFill>
                  <a:srgbClr val="000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354F6CD1-7366-6AFE-CC5E-D5E5649D02B3}"/>
                </a:ext>
              </a:extLst>
            </p:cNvPr>
            <p:cNvSpPr/>
            <p:nvPr/>
          </p:nvSpPr>
          <p:spPr>
            <a:xfrm>
              <a:off x="2297722" y="3660322"/>
              <a:ext cx="41872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/>
                <a:t>①</a:t>
              </a:r>
              <a:r>
                <a:rPr lang="en-US" altLang="zh-CN" sz="1400"/>
                <a:t>.</a:t>
              </a:r>
              <a:r>
                <a:rPr lang="zh-CN" altLang="en-US" sz="1400"/>
                <a:t>具名函数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9D579EB-26E9-E452-3090-6006550C6ECF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36D9EB7-B5AB-C57F-5B28-F728B2B0DDF8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BB4D588-2585-836A-CF13-91A5568CB890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!!组合 9">
            <a:extLst>
              <a:ext uri="{FF2B5EF4-FFF2-40B4-BE49-F238E27FC236}">
                <a16:creationId xmlns:a16="http://schemas.microsoft.com/office/drawing/2014/main" id="{152C12C4-4B85-6DFA-D930-87F1F70DE3AC}"/>
              </a:ext>
            </a:extLst>
          </p:cNvPr>
          <p:cNvGrpSpPr/>
          <p:nvPr/>
        </p:nvGrpSpPr>
        <p:grpSpPr>
          <a:xfrm>
            <a:off x="932746" y="3043451"/>
            <a:ext cx="4187273" cy="1304468"/>
            <a:chOff x="2297722" y="3660322"/>
            <a:chExt cx="4187273" cy="130446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80FCC82-0ADE-D6AF-38DA-F3A5B7973295}"/>
                </a:ext>
              </a:extLst>
            </p:cNvPr>
            <p:cNvSpPr/>
            <p:nvPr/>
          </p:nvSpPr>
          <p:spPr>
            <a:xfrm>
              <a:off x="2297723" y="3660322"/>
              <a:ext cx="4187272" cy="1304468"/>
            </a:xfrm>
            <a:prstGeom prst="roundRect">
              <a:avLst>
                <a:gd name="adj" fmla="val 570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 </a:t>
              </a:r>
              <a:r>
                <a:rPr lang="en-US" altLang="zh-CN" sz="1200" b="0">
                  <a:solidFill>
                    <a:schemeClr val="tx1">
                      <a:lumMod val="75000"/>
                    </a:schemeClr>
                  </a:solidFill>
                  <a:effectLst/>
                  <a:ea typeface="Fira Code" panose="020B0809050000020004" pitchFamily="49" charset="0"/>
                </a:rPr>
                <a:t>add</a:t>
              </a:r>
              <a:r>
                <a:rPr lang="en-US" altLang="zh-CN" sz="12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ea typeface="Fira Code" panose="020B0809050000020004" pitchFamily="49" charset="0"/>
                </a:rPr>
                <a:t> =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(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参数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1, </a:t>
              </a:r>
              <a:r>
                <a:rPr lang="zh-CN" altLang="en-US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参数</a:t>
              </a:r>
              <a:r>
                <a:rPr lang="en-US" altLang="zh-CN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要执行的代码</a:t>
              </a:r>
              <a:endParaRPr lang="zh-CN" altLang="en-US" sz="1200" b="0">
                <a:solidFill>
                  <a:srgbClr val="000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B5A52A58-8405-B8FA-006B-D8FBDB59DE87}"/>
                </a:ext>
              </a:extLst>
            </p:cNvPr>
            <p:cNvSpPr/>
            <p:nvPr/>
          </p:nvSpPr>
          <p:spPr>
            <a:xfrm>
              <a:off x="2297722" y="3660322"/>
              <a:ext cx="41872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/>
                <a:t>②</a:t>
              </a:r>
              <a:r>
                <a:rPr lang="en-US" altLang="zh-CN" sz="1400"/>
                <a:t>.</a:t>
              </a:r>
              <a:r>
                <a:rPr lang="zh-CN" altLang="en-US" sz="1400"/>
                <a:t>匿名函数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DC59A41-09CC-1D7B-1780-5B759FBF5CA7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AACAAB7-3758-066D-F1F6-61D23B9B456C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F8D1B84-4BC7-CE67-393B-8BFD7C5C7557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73DFA8-9C0E-EDE9-53FA-25524BD8AC42}"/>
              </a:ext>
            </a:extLst>
          </p:cNvPr>
          <p:cNvSpPr txBox="1"/>
          <p:nvPr/>
        </p:nvSpPr>
        <p:spPr>
          <a:xfrm>
            <a:off x="3768738" y="3952331"/>
            <a:ext cx="135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沐瑶随心手写体" panose="02010600010101010101" pitchFamily="2" charset="-122"/>
                <a:ea typeface="沐瑶随心手写体" panose="02010600010101010101" pitchFamily="2" charset="-122"/>
              </a:rPr>
              <a:t>函数表达式</a:t>
            </a:r>
          </a:p>
        </p:txBody>
      </p:sp>
      <p:grpSp>
        <p:nvGrpSpPr>
          <p:cNvPr id="17" name="!!组合 9">
            <a:extLst>
              <a:ext uri="{FF2B5EF4-FFF2-40B4-BE49-F238E27FC236}">
                <a16:creationId xmlns:a16="http://schemas.microsoft.com/office/drawing/2014/main" id="{4A3C9829-A0EB-FE98-F3F8-B907296EAFAF}"/>
              </a:ext>
            </a:extLst>
          </p:cNvPr>
          <p:cNvGrpSpPr/>
          <p:nvPr/>
        </p:nvGrpSpPr>
        <p:grpSpPr>
          <a:xfrm>
            <a:off x="932744" y="4510819"/>
            <a:ext cx="4187273" cy="1304468"/>
            <a:chOff x="2297722" y="3660322"/>
            <a:chExt cx="4187273" cy="130446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4B81D3F-4C03-3B85-D1C0-C774975183BC}"/>
                </a:ext>
              </a:extLst>
            </p:cNvPr>
            <p:cNvSpPr/>
            <p:nvPr/>
          </p:nvSpPr>
          <p:spPr>
            <a:xfrm>
              <a:off x="2297723" y="3660322"/>
              <a:ext cx="4187272" cy="1304468"/>
            </a:xfrm>
            <a:prstGeom prst="roundRect">
              <a:avLst>
                <a:gd name="adj" fmla="val 570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 </a:t>
              </a:r>
              <a:r>
                <a:rPr lang="en-US" altLang="zh-CN" sz="1200" b="0">
                  <a:solidFill>
                    <a:schemeClr val="tx1">
                      <a:lumMod val="75000"/>
                    </a:schemeClr>
                  </a:solidFill>
                  <a:effectLst/>
                  <a:ea typeface="Fira Code" panose="020B0809050000020004" pitchFamily="49" charset="0"/>
                </a:rPr>
                <a:t>add</a:t>
              </a:r>
              <a:r>
                <a:rPr lang="en-US" altLang="zh-CN" sz="12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ea typeface="Fira Code" panose="020B0809050000020004" pitchFamily="49" charset="0"/>
                </a:rPr>
                <a:t> =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(</a:t>
              </a:r>
              <a:r>
                <a:rPr lang="zh-CN" altLang="en-US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参数</a:t>
              </a:r>
              <a:r>
                <a:rPr lang="en-US" altLang="zh-CN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, </a:t>
              </a:r>
              <a:r>
                <a:rPr lang="zh-CN" altLang="en-US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参数</a:t>
              </a:r>
              <a:r>
                <a:rPr lang="en-US" altLang="zh-CN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要执行的代码</a:t>
              </a:r>
              <a:endParaRPr lang="zh-CN" altLang="en-US" sz="1200" b="0">
                <a:solidFill>
                  <a:srgbClr val="000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19" name="矩形: 圆顶角 18">
              <a:extLst>
                <a:ext uri="{FF2B5EF4-FFF2-40B4-BE49-F238E27FC236}">
                  <a16:creationId xmlns:a16="http://schemas.microsoft.com/office/drawing/2014/main" id="{ACB488E7-C9C9-46F8-A194-03B4D3595624}"/>
                </a:ext>
              </a:extLst>
            </p:cNvPr>
            <p:cNvSpPr/>
            <p:nvPr/>
          </p:nvSpPr>
          <p:spPr>
            <a:xfrm>
              <a:off x="2297722" y="3660322"/>
              <a:ext cx="41872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/>
                <a:t>②</a:t>
              </a:r>
              <a:r>
                <a:rPr lang="en-US" altLang="zh-CN" sz="1400"/>
                <a:t>.</a:t>
              </a:r>
              <a:r>
                <a:rPr lang="zh-CN" altLang="en-US" sz="1400"/>
                <a:t>匿名函数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DF650D8-A963-1168-33BC-69C472CC2295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B37CB28-00B8-891E-2360-CB65A5381352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5C5A374-A50C-1290-48E1-C8C8E55E1E6D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BAAC5EC-3610-656A-7775-FD428D5CE1A7}"/>
              </a:ext>
            </a:extLst>
          </p:cNvPr>
          <p:cNvSpPr txBox="1"/>
          <p:nvPr/>
        </p:nvSpPr>
        <p:spPr>
          <a:xfrm>
            <a:off x="3985749" y="5453714"/>
            <a:ext cx="113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沐瑶随心手写体" panose="02010600010101010101" pitchFamily="2" charset="-122"/>
                <a:ea typeface="沐瑶随心手写体" panose="02010600010101010101" pitchFamily="2" charset="-122"/>
              </a:rPr>
              <a:t>箭头函数</a:t>
            </a:r>
          </a:p>
        </p:txBody>
      </p:sp>
      <p:grpSp>
        <p:nvGrpSpPr>
          <p:cNvPr id="24" name="!!组合 9">
            <a:extLst>
              <a:ext uri="{FF2B5EF4-FFF2-40B4-BE49-F238E27FC236}">
                <a16:creationId xmlns:a16="http://schemas.microsoft.com/office/drawing/2014/main" id="{346C5AEA-DB59-E9CF-E59B-631295170903}"/>
              </a:ext>
            </a:extLst>
          </p:cNvPr>
          <p:cNvGrpSpPr/>
          <p:nvPr/>
        </p:nvGrpSpPr>
        <p:grpSpPr>
          <a:xfrm>
            <a:off x="7551278" y="3178546"/>
            <a:ext cx="3414898" cy="986941"/>
            <a:chOff x="2297722" y="3660322"/>
            <a:chExt cx="3414898" cy="986941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0917104A-2B6D-3A2A-302E-2C7D79AD61B7}"/>
                </a:ext>
              </a:extLst>
            </p:cNvPr>
            <p:cNvSpPr/>
            <p:nvPr/>
          </p:nvSpPr>
          <p:spPr>
            <a:xfrm>
              <a:off x="2297723" y="3660322"/>
              <a:ext cx="3414897" cy="986941"/>
            </a:xfrm>
            <a:prstGeom prst="roundRect">
              <a:avLst>
                <a:gd name="adj" fmla="val 725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 </a:t>
              </a:r>
              <a:r>
                <a:rPr lang="en-US" altLang="zh-CN" sz="12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ea typeface="Fira Code" panose="020B0809050000020004" pitchFamily="49" charset="0"/>
                </a:rPr>
                <a:t>result =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add(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ea typeface="Fira Code" panose="020B0809050000020004" pitchFamily="49" charset="0"/>
                </a:rPr>
                <a:t>10,20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>
                  <a:solidFill>
                    <a:srgbClr val="000000"/>
                  </a:solidFill>
                  <a:ea typeface="Fira Code" panose="020B0809050000020004" pitchFamily="49" charset="0"/>
                </a:rPr>
                <a:t>alert(result);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26" name="矩形: 圆顶角 25">
              <a:extLst>
                <a:ext uri="{FF2B5EF4-FFF2-40B4-BE49-F238E27FC236}">
                  <a16:creationId xmlns:a16="http://schemas.microsoft.com/office/drawing/2014/main" id="{9783BE2E-9866-E04F-ACA6-8443DD87067A}"/>
                </a:ext>
              </a:extLst>
            </p:cNvPr>
            <p:cNvSpPr/>
            <p:nvPr/>
          </p:nvSpPr>
          <p:spPr>
            <a:xfrm>
              <a:off x="2297722" y="3660322"/>
              <a:ext cx="341489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 b="1"/>
                <a:t>函数调用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2CDE9E1-E9AD-24B5-3B49-60B3B41EA945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2D1694B-C938-77EA-0472-3BBE0E2B96A5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92F424B-967E-634F-74EC-823C2CBF8838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5706CCC-A0D7-C524-F74E-8E1A8C7DF5EB}"/>
              </a:ext>
            </a:extLst>
          </p:cNvPr>
          <p:cNvGrpSpPr/>
          <p:nvPr/>
        </p:nvGrpSpPr>
        <p:grpSpPr>
          <a:xfrm>
            <a:off x="932744" y="6334785"/>
            <a:ext cx="10665008" cy="373631"/>
            <a:chOff x="654549" y="1834758"/>
            <a:chExt cx="2729861" cy="373631"/>
          </a:xfrm>
        </p:grpSpPr>
        <p:sp>
          <p:nvSpPr>
            <p:cNvPr id="31" name="ComponentBackground1">
              <a:extLst>
                <a:ext uri="{FF2B5EF4-FFF2-40B4-BE49-F238E27FC236}">
                  <a16:creationId xmlns:a16="http://schemas.microsoft.com/office/drawing/2014/main" id="{3A329CCA-1A7E-F031-08FA-58C15CED9DA0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由于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JS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是弱类型语言，形参、返回值都不需要指定类型。在调用函数时，实参个数与形参个数可以不一致，但是建议一致。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2" name="Shape1">
              <a:extLst>
                <a:ext uri="{FF2B5EF4-FFF2-40B4-BE49-F238E27FC236}">
                  <a16:creationId xmlns:a16="http://schemas.microsoft.com/office/drawing/2014/main" id="{62F6AD74-FA54-278B-3851-67FD721E4603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70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FC6B24-8829-B0E6-8BB2-937CE2C4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定义格式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4CF3677-FC34-C93D-3972-892AE041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自定义对象</a:t>
            </a:r>
          </a:p>
        </p:txBody>
      </p:sp>
      <p:grpSp>
        <p:nvGrpSpPr>
          <p:cNvPr id="7" name="!!组合 9">
            <a:extLst>
              <a:ext uri="{FF2B5EF4-FFF2-40B4-BE49-F238E27FC236}">
                <a16:creationId xmlns:a16="http://schemas.microsoft.com/office/drawing/2014/main" id="{D4D822A2-4788-45B4-C57A-A9FC138AE5B0}"/>
              </a:ext>
            </a:extLst>
          </p:cNvPr>
          <p:cNvGrpSpPr/>
          <p:nvPr/>
        </p:nvGrpSpPr>
        <p:grpSpPr>
          <a:xfrm>
            <a:off x="883692" y="1576086"/>
            <a:ext cx="3114568" cy="2459094"/>
            <a:chOff x="2297723" y="3660321"/>
            <a:chExt cx="3114568" cy="245909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749CCA8-A70C-1D56-486D-DF13BF1DD0A8}"/>
                </a:ext>
              </a:extLst>
            </p:cNvPr>
            <p:cNvSpPr/>
            <p:nvPr/>
          </p:nvSpPr>
          <p:spPr>
            <a:xfrm>
              <a:off x="2297723" y="3660321"/>
              <a:ext cx="3114567" cy="2459094"/>
            </a:xfrm>
            <a:prstGeom prst="roundRect">
              <a:avLst>
                <a:gd name="adj" fmla="val 3882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let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对象名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1: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属性值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1,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2: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属性值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2,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3: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属性值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3,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function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(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形参列表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 {}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}</a:t>
              </a:r>
            </a:p>
          </p:txBody>
        </p:sp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B42E5104-7F38-6ED6-7133-5CAA9B0CC92B}"/>
                </a:ext>
              </a:extLst>
            </p:cNvPr>
            <p:cNvSpPr/>
            <p:nvPr/>
          </p:nvSpPr>
          <p:spPr>
            <a:xfrm>
              <a:off x="2297723" y="3660322"/>
              <a:ext cx="3114568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0FE3280-B1FB-726A-0729-8660A398CD15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A56CECE-9F28-A5CF-D27D-EDEBBE0509CE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4C2836B-B6EF-7837-0B94-F5C2023DC03E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!!组合 9">
            <a:extLst>
              <a:ext uri="{FF2B5EF4-FFF2-40B4-BE49-F238E27FC236}">
                <a16:creationId xmlns:a16="http://schemas.microsoft.com/office/drawing/2014/main" id="{C3357B4E-8AE2-8C41-E429-1469AD575045}"/>
              </a:ext>
            </a:extLst>
          </p:cNvPr>
          <p:cNvGrpSpPr/>
          <p:nvPr/>
        </p:nvGrpSpPr>
        <p:grpSpPr>
          <a:xfrm>
            <a:off x="4097319" y="1588516"/>
            <a:ext cx="3652221" cy="2459094"/>
            <a:chOff x="2297723" y="3660321"/>
            <a:chExt cx="3652221" cy="2459094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7C12AC2-BF8A-FBCE-CDB1-6E26F2456AB2}"/>
                </a:ext>
              </a:extLst>
            </p:cNvPr>
            <p:cNvSpPr/>
            <p:nvPr/>
          </p:nvSpPr>
          <p:spPr>
            <a:xfrm>
              <a:off x="2297723" y="3660321"/>
              <a:ext cx="3652221" cy="2459094"/>
            </a:xfrm>
            <a:prstGeom prst="roundRect">
              <a:avLst>
                <a:gd name="adj" fmla="val 3882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user =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name: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'Tom'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age: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gender: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男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sing: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alert(</a:t>
              </a:r>
              <a:r>
                <a:rPr lang="en-US" altLang="zh-CN" sz="1200" b="0">
                  <a:solidFill>
                    <a:srgbClr val="001FEE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this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.name+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唱着最炫的民族风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889451D7-4EFB-2893-D03C-A28AE7C4E090}"/>
                </a:ext>
              </a:extLst>
            </p:cNvPr>
            <p:cNvSpPr/>
            <p:nvPr/>
          </p:nvSpPr>
          <p:spPr>
            <a:xfrm>
              <a:off x="2297723" y="3660322"/>
              <a:ext cx="36520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C0211FF-F0CE-EAE5-D11B-D543E49275C4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E67294-208E-B0CF-CE1C-5A080A0D9D72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699BA3E-CCEA-9621-8361-554798EBBC83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!!组合 9">
            <a:extLst>
              <a:ext uri="{FF2B5EF4-FFF2-40B4-BE49-F238E27FC236}">
                <a16:creationId xmlns:a16="http://schemas.microsoft.com/office/drawing/2014/main" id="{F7B031CB-BA1A-21B8-4C18-C0DB31C91D13}"/>
              </a:ext>
            </a:extLst>
          </p:cNvPr>
          <p:cNvGrpSpPr/>
          <p:nvPr/>
        </p:nvGrpSpPr>
        <p:grpSpPr>
          <a:xfrm>
            <a:off x="7832668" y="1576086"/>
            <a:ext cx="3893167" cy="2459094"/>
            <a:chOff x="2297723" y="3660321"/>
            <a:chExt cx="3893167" cy="245909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F5352F4-8ED9-0DAE-7B1C-A4DCC732E260}"/>
                </a:ext>
              </a:extLst>
            </p:cNvPr>
            <p:cNvSpPr/>
            <p:nvPr/>
          </p:nvSpPr>
          <p:spPr>
            <a:xfrm>
              <a:off x="2297723" y="3660321"/>
              <a:ext cx="3893167" cy="2459094"/>
            </a:xfrm>
            <a:prstGeom prst="roundRect">
              <a:avLst>
                <a:gd name="adj" fmla="val 3882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user =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name: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'Tom'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age: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gender: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男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sing()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alert(</a:t>
              </a:r>
              <a:r>
                <a:rPr lang="en-US" altLang="zh-CN" sz="1200" b="0">
                  <a:solidFill>
                    <a:srgbClr val="001FEE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this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.name+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唱着最炫的民族风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21" name="矩形: 圆顶角 20">
              <a:extLst>
                <a:ext uri="{FF2B5EF4-FFF2-40B4-BE49-F238E27FC236}">
                  <a16:creationId xmlns:a16="http://schemas.microsoft.com/office/drawing/2014/main" id="{5D64FBE6-1E71-A9AD-C0D1-1C7ECB5EC9EC}"/>
                </a:ext>
              </a:extLst>
            </p:cNvPr>
            <p:cNvSpPr/>
            <p:nvPr/>
          </p:nvSpPr>
          <p:spPr>
            <a:xfrm>
              <a:off x="2297723" y="3660322"/>
              <a:ext cx="3893166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45E4115-247B-8FAC-A88C-CD9550158ECC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01A2BC6-40A9-A5B5-9951-3A9C8961F176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A796855-11CA-06BA-F596-146336862B28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A54FB0A6-C4F7-B756-C4BC-3A856433EAC7}"/>
              </a:ext>
            </a:extLst>
          </p:cNvPr>
          <p:cNvSpPr/>
          <p:nvPr/>
        </p:nvSpPr>
        <p:spPr>
          <a:xfrm>
            <a:off x="4097170" y="2961501"/>
            <a:ext cx="3652221" cy="757792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F58D1F-4904-F4B0-045F-5B4532EAAF62}"/>
              </a:ext>
            </a:extLst>
          </p:cNvPr>
          <p:cNvSpPr/>
          <p:nvPr/>
        </p:nvSpPr>
        <p:spPr>
          <a:xfrm>
            <a:off x="7832519" y="2940425"/>
            <a:ext cx="3893166" cy="796798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87C1F71C-BC9A-A761-80E8-FF1042F187A8}"/>
              </a:ext>
            </a:extLst>
          </p:cNvPr>
          <p:cNvSpPr txBox="1">
            <a:spLocks/>
          </p:cNvSpPr>
          <p:nvPr/>
        </p:nvSpPr>
        <p:spPr>
          <a:xfrm>
            <a:off x="624893" y="4314759"/>
            <a:ext cx="1069880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调用格式</a:t>
            </a:r>
          </a:p>
        </p:txBody>
      </p:sp>
      <p:grpSp>
        <p:nvGrpSpPr>
          <p:cNvPr id="28" name="!!组合 9">
            <a:extLst>
              <a:ext uri="{FF2B5EF4-FFF2-40B4-BE49-F238E27FC236}">
                <a16:creationId xmlns:a16="http://schemas.microsoft.com/office/drawing/2014/main" id="{0C490A66-FD29-FD78-E43E-E0FC0D9495DC}"/>
              </a:ext>
            </a:extLst>
          </p:cNvPr>
          <p:cNvGrpSpPr/>
          <p:nvPr/>
        </p:nvGrpSpPr>
        <p:grpSpPr>
          <a:xfrm>
            <a:off x="883691" y="4986250"/>
            <a:ext cx="3538190" cy="1160606"/>
            <a:chOff x="2297722" y="3660321"/>
            <a:chExt cx="3538190" cy="116060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227ADF3-927A-1685-7748-497CECB86220}"/>
                </a:ext>
              </a:extLst>
            </p:cNvPr>
            <p:cNvSpPr/>
            <p:nvPr/>
          </p:nvSpPr>
          <p:spPr>
            <a:xfrm>
              <a:off x="2297723" y="3660321"/>
              <a:ext cx="3538189" cy="1160606"/>
            </a:xfrm>
            <a:prstGeom prst="roundRect">
              <a:avLst>
                <a:gd name="adj" fmla="val 650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200">
                  <a:solidFill>
                    <a:srgbClr val="0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对象名</a:t>
              </a:r>
              <a:r>
                <a:rPr lang="en-US" altLang="zh-CN" sz="1200">
                  <a:solidFill>
                    <a:srgbClr val="0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lang="zh-CN" altLang="en-US" sz="1200">
                  <a:solidFill>
                    <a:srgbClr val="0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属性名</a:t>
              </a:r>
              <a:r>
                <a:rPr lang="en-US" altLang="zh-CN" sz="1200">
                  <a:solidFill>
                    <a:srgbClr val="0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();</a:t>
              </a: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8F6C22C8-1D4F-F3F4-DD73-BD64E43AFED6}"/>
                </a:ext>
              </a:extLst>
            </p:cNvPr>
            <p:cNvSpPr/>
            <p:nvPr/>
          </p:nvSpPr>
          <p:spPr>
            <a:xfrm>
              <a:off x="2297722" y="3660322"/>
              <a:ext cx="353818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4B05106-27F4-6F29-FA53-B7208FC491BF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C7FCA89-407A-5CB7-81A0-65DEC89A5C63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43CA112-4127-BB55-E10B-F0B628140D3C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!!组合 9">
            <a:extLst>
              <a:ext uri="{FF2B5EF4-FFF2-40B4-BE49-F238E27FC236}">
                <a16:creationId xmlns:a16="http://schemas.microsoft.com/office/drawing/2014/main" id="{8CFDA9AA-5C96-40E9-5040-FAE5DEB98FFC}"/>
              </a:ext>
            </a:extLst>
          </p:cNvPr>
          <p:cNvGrpSpPr/>
          <p:nvPr/>
        </p:nvGrpSpPr>
        <p:grpSpPr>
          <a:xfrm>
            <a:off x="4807814" y="4987810"/>
            <a:ext cx="3371107" cy="1160606"/>
            <a:chOff x="2297723" y="3660321"/>
            <a:chExt cx="3371107" cy="1160606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585B13EE-D15B-A58C-B7C3-5F56B3440246}"/>
                </a:ext>
              </a:extLst>
            </p:cNvPr>
            <p:cNvSpPr/>
            <p:nvPr/>
          </p:nvSpPr>
          <p:spPr>
            <a:xfrm>
              <a:off x="2297724" y="3660321"/>
              <a:ext cx="3371106" cy="1160606"/>
            </a:xfrm>
            <a:prstGeom prst="roundRect">
              <a:avLst>
                <a:gd name="adj" fmla="val 650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console.log(user.name);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user.sing();</a:t>
              </a:r>
            </a:p>
          </p:txBody>
        </p:sp>
        <p:sp>
          <p:nvSpPr>
            <p:cNvPr id="36" name="矩形: 圆顶角 35">
              <a:extLst>
                <a:ext uri="{FF2B5EF4-FFF2-40B4-BE49-F238E27FC236}">
                  <a16:creationId xmlns:a16="http://schemas.microsoft.com/office/drawing/2014/main" id="{623AA60D-6EFD-1DE7-3420-2DE05878FF11}"/>
                </a:ext>
              </a:extLst>
            </p:cNvPr>
            <p:cNvSpPr/>
            <p:nvPr/>
          </p:nvSpPr>
          <p:spPr>
            <a:xfrm>
              <a:off x="2297723" y="3660322"/>
              <a:ext cx="3371106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28B25C2-FF7A-CC33-4633-F29CACFBABB9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C9C8B51-5B40-D86A-05A2-A0D71E27BFF5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B154163-F0DF-87D7-5FC3-0E9379E42D46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826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图片 9">
            <a:extLst>
              <a:ext uri="{FF2B5EF4-FFF2-40B4-BE49-F238E27FC236}">
                <a16:creationId xmlns:a16="http://schemas.microsoft.com/office/drawing/2014/main" id="{AE03EF3F-ADFA-D08D-BA9E-07A9B251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17" y="1585125"/>
            <a:ext cx="3557383" cy="1944459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!!图片 13">
            <a:extLst>
              <a:ext uri="{FF2B5EF4-FFF2-40B4-BE49-F238E27FC236}">
                <a16:creationId xmlns:a16="http://schemas.microsoft.com/office/drawing/2014/main" id="{6CFD4165-8E45-03B5-F36E-2E882067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74" r="7647" b="4102"/>
          <a:stretch/>
        </p:blipFill>
        <p:spPr>
          <a:xfrm>
            <a:off x="8122272" y="1591756"/>
            <a:ext cx="3362006" cy="1937828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</a:t>
            </a:r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DC38FE3-18E0-1CE3-F180-5A5E04FC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>
                <a:latin typeface="Fira Code" panose="020B0809050000020004" pitchFamily="49" charset="0"/>
              </a:rPr>
              <a:t>：全球广域网，也称为万维网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(www </a:t>
            </a:r>
            <a:r>
              <a:rPr lang="en-US" altLang="zh-CN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orld </a:t>
            </a:r>
            <a:r>
              <a:rPr lang="en-US" altLang="zh-CN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ide </a:t>
            </a:r>
            <a:r>
              <a:rPr lang="en-US" altLang="zh-CN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eb)</a:t>
            </a:r>
            <a:r>
              <a:rPr lang="zh-CN" altLang="en-US">
                <a:latin typeface="Fira Code" panose="020B0809050000020004" pitchFamily="49" charset="0"/>
              </a:rPr>
              <a:t>，能够通过浏览器访问的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</a:rPr>
              <a:t>网站。</a:t>
            </a:r>
          </a:p>
        </p:txBody>
      </p:sp>
      <p:pic>
        <p:nvPicPr>
          <p:cNvPr id="9" name="!!图片 15">
            <a:extLst>
              <a:ext uri="{FF2B5EF4-FFF2-40B4-BE49-F238E27FC236}">
                <a16:creationId xmlns:a16="http://schemas.microsoft.com/office/drawing/2014/main" id="{08B77B21-F19F-7830-9C3E-1F1050B3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959" y="1591756"/>
            <a:ext cx="3476838" cy="1944459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F76D6C-FE6B-C37B-F2B5-0FE02E7F6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17" y="3805094"/>
            <a:ext cx="3557383" cy="1944459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893FD4-C5A3-B3DA-58E2-23A1B3D6B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959" y="3800104"/>
            <a:ext cx="3449919" cy="1937828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72204F-BDEE-6F31-ED03-A98AB0E2D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437" y="3800104"/>
            <a:ext cx="3362006" cy="1937828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11206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8959C-1DE9-9978-CDF1-AF8D5C75F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21F6055-6B1E-15D0-C690-5E540C72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16" y="5700958"/>
            <a:ext cx="8877783" cy="87603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/>
              <a:t>点击查询时，获取搜索表单输入的搜索条件，发送请求到服务端动态查询数据</a:t>
            </a:r>
            <a:endParaRPr lang="en-US" altLang="zh-CN" sz="140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/>
              <a:t>点击清空时，清空搜索栏输入的查询条件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3BB089-6A79-6C16-C22F-6FA312A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动态加载数据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7F616F-AD0C-4EDE-1D26-31665C86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05" t="4908" r="9741" b="12699"/>
          <a:stretch/>
        </p:blipFill>
        <p:spPr>
          <a:xfrm>
            <a:off x="676867" y="985738"/>
            <a:ext cx="9080592" cy="4540296"/>
          </a:xfrm>
          <a:prstGeom prst="rect">
            <a:avLst/>
          </a:prstGeom>
          <a:ln w="3175">
            <a:noFill/>
          </a:ln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8B2CB42-6561-1C60-2448-BA25E8CD7F3D}"/>
              </a:ext>
            </a:extLst>
          </p:cNvPr>
          <p:cNvCxnSpPr/>
          <p:nvPr/>
        </p:nvCxnSpPr>
        <p:spPr>
          <a:xfrm>
            <a:off x="769716" y="1880886"/>
            <a:ext cx="749460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73E063B-1152-5B8B-5F89-7E28DD1F0D05}"/>
              </a:ext>
            </a:extLst>
          </p:cNvPr>
          <p:cNvCxnSpPr>
            <a:cxnSpLocks/>
          </p:cNvCxnSpPr>
          <p:nvPr/>
        </p:nvCxnSpPr>
        <p:spPr>
          <a:xfrm>
            <a:off x="8657863" y="1900177"/>
            <a:ext cx="989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EEEE-8F61-B9CE-D250-4757CFC06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C4A2F-0F24-3281-E204-1BC15450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DOM</a:t>
            </a:r>
            <a:r>
              <a:rPr lang="zh-CN" altLang="en-US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E8C2F-6EB0-4595-CB4F-7823428D8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2560966"/>
          </a:xfrm>
        </p:spPr>
        <p:txBody>
          <a:bodyPr/>
          <a:lstStyle/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概念：</a:t>
            </a:r>
            <a:r>
              <a:rPr lang="en-US" altLang="zh-CN" sz="14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ocument </a:t>
            </a:r>
            <a:r>
              <a:rPr lang="en-US" altLang="zh-CN" sz="14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O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bject </a:t>
            </a:r>
            <a:r>
              <a:rPr lang="en-US" altLang="zh-CN" sz="14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odel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，文档对象模型。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将标记语言的各个组成部分封装为对应的对象：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Document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：整个文档对象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Element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：元素对象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Attribute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：属性对象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Text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：文本对象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Comment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：注释对象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4" name="!!组合 9">
            <a:extLst>
              <a:ext uri="{FF2B5EF4-FFF2-40B4-BE49-F238E27FC236}">
                <a16:creationId xmlns:a16="http://schemas.microsoft.com/office/drawing/2014/main" id="{F63F5127-1115-9305-AC28-EE7A13F9253B}"/>
              </a:ext>
            </a:extLst>
          </p:cNvPr>
          <p:cNvGrpSpPr/>
          <p:nvPr/>
        </p:nvGrpSpPr>
        <p:grpSpPr>
          <a:xfrm>
            <a:off x="6735542" y="93264"/>
            <a:ext cx="5370098" cy="2486421"/>
            <a:chOff x="2297721" y="3660320"/>
            <a:chExt cx="5370098" cy="2486421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9BAD804-F8EC-6B34-01ED-864965E2BBE1}"/>
                </a:ext>
              </a:extLst>
            </p:cNvPr>
            <p:cNvSpPr/>
            <p:nvPr/>
          </p:nvSpPr>
          <p:spPr>
            <a:xfrm>
              <a:off x="2297723" y="3660320"/>
              <a:ext cx="5370096" cy="2486421"/>
            </a:xfrm>
            <a:prstGeom prst="roundRect">
              <a:avLst>
                <a:gd name="adj" fmla="val 312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&lt;html&gt;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&lt;head&gt;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&lt;title&gt;</a:t>
              </a:r>
              <a:r>
                <a:rPr lang="en-US" altLang="zh-CN" sz="1100" b="0">
                  <a:solidFill>
                    <a:schemeClr val="tx1"/>
                  </a:solidFill>
                  <a:effectLst/>
                  <a:ea typeface="Fira Code" panose="020B0809050000020004" pitchFamily="49" charset="0"/>
                </a:rPr>
                <a:t>DOM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&lt;/title&gt;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&lt;/head&gt;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&lt;body&gt;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&lt;h1&gt;</a:t>
              </a:r>
              <a:r>
                <a:rPr lang="en-US" altLang="zh-CN" sz="1100" b="0">
                  <a:solidFill>
                    <a:schemeClr val="tx1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DOM</a:t>
              </a:r>
              <a:r>
                <a:rPr lang="zh-CN" altLang="en-US" sz="1100" b="0">
                  <a:solidFill>
                    <a:schemeClr val="tx1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对象标题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&lt;/h1&gt;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&lt;a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FF0000"/>
                  </a:solidFill>
                  <a:effectLst/>
                  <a:ea typeface="Fira Code" panose="020B0809050000020004" pitchFamily="49" charset="0"/>
                </a:rPr>
                <a:t>href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"https://itcast.cn"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r>
                <a:rPr lang="zh-CN" altLang="en-US" sz="1100" b="0">
                  <a:solidFill>
                    <a:schemeClr val="tx1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传智教育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&lt;/a&gt;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&lt;/body&gt;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&lt;/html&gt;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0A4C2C48-1C1A-C4AB-C4CB-6D33E9EB8F9D}"/>
                </a:ext>
              </a:extLst>
            </p:cNvPr>
            <p:cNvSpPr/>
            <p:nvPr/>
          </p:nvSpPr>
          <p:spPr>
            <a:xfrm>
              <a:off x="2297721" y="3660322"/>
              <a:ext cx="5370095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524EBEF-60DD-4B6B-A03B-9A8A47F521B6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C676415-4B37-9111-39AF-3D8D060BB57B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B713A81-2418-9D99-C384-DC6A2B8B3E81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D5FE525-9171-FBDC-0934-6266D501C2A0}"/>
              </a:ext>
            </a:extLst>
          </p:cNvPr>
          <p:cNvSpPr/>
          <p:nvPr/>
        </p:nvSpPr>
        <p:spPr>
          <a:xfrm>
            <a:off x="8582551" y="2799917"/>
            <a:ext cx="1033889" cy="342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BBD26-C434-E552-DEA2-8DCA08479FFB}"/>
              </a:ext>
            </a:extLst>
          </p:cNvPr>
          <p:cNvSpPr/>
          <p:nvPr/>
        </p:nvSpPr>
        <p:spPr>
          <a:xfrm>
            <a:off x="8582551" y="3408228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&lt;html&gt;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80931D-D617-BA9F-1133-DAC014C0D249}"/>
              </a:ext>
            </a:extLst>
          </p:cNvPr>
          <p:cNvSpPr/>
          <p:nvPr/>
        </p:nvSpPr>
        <p:spPr>
          <a:xfrm>
            <a:off x="6858441" y="3824788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&lt;head&gt;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2B81F4-07B7-ABCB-62FD-08ED564E2C1D}"/>
              </a:ext>
            </a:extLst>
          </p:cNvPr>
          <p:cNvSpPr/>
          <p:nvPr/>
        </p:nvSpPr>
        <p:spPr>
          <a:xfrm>
            <a:off x="10287000" y="3821660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&lt;body&gt;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E9EE45-E8DB-409E-B509-97D2EB682047}"/>
              </a:ext>
            </a:extLst>
          </p:cNvPr>
          <p:cNvSpPr/>
          <p:nvPr/>
        </p:nvSpPr>
        <p:spPr>
          <a:xfrm>
            <a:off x="6863962" y="4482382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&lt;title&gt;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62CA4A-76F7-A334-384B-240B76D359F7}"/>
              </a:ext>
            </a:extLst>
          </p:cNvPr>
          <p:cNvSpPr/>
          <p:nvPr/>
        </p:nvSpPr>
        <p:spPr>
          <a:xfrm>
            <a:off x="6858441" y="5129816"/>
            <a:ext cx="1033889" cy="34298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DA0554-25AD-FD1B-D382-378DE3AAD648}"/>
              </a:ext>
            </a:extLst>
          </p:cNvPr>
          <p:cNvSpPr/>
          <p:nvPr/>
        </p:nvSpPr>
        <p:spPr>
          <a:xfrm>
            <a:off x="10973119" y="4482382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&lt;h1&gt;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7BA2B1-ADCD-18F1-26BF-B21F2FAE9A0C}"/>
              </a:ext>
            </a:extLst>
          </p:cNvPr>
          <p:cNvSpPr/>
          <p:nvPr/>
        </p:nvSpPr>
        <p:spPr>
          <a:xfrm>
            <a:off x="9580317" y="4482382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&lt;a&gt;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8389FB1-C1D0-E899-009B-30B35C298D99}"/>
              </a:ext>
            </a:extLst>
          </p:cNvPr>
          <p:cNvSpPr/>
          <p:nvPr/>
        </p:nvSpPr>
        <p:spPr>
          <a:xfrm>
            <a:off x="10973119" y="5129816"/>
            <a:ext cx="1033889" cy="34298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E45DFD-E722-CC2A-2E7B-170C0D9862EE}"/>
              </a:ext>
            </a:extLst>
          </p:cNvPr>
          <p:cNvSpPr/>
          <p:nvPr/>
        </p:nvSpPr>
        <p:spPr>
          <a:xfrm>
            <a:off x="8256764" y="4488264"/>
            <a:ext cx="1033889" cy="342983"/>
          </a:xfrm>
          <a:prstGeom prst="rect">
            <a:avLst/>
          </a:prstGeom>
          <a:solidFill>
            <a:srgbClr val="A4FFDB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href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ACA4FB-42C0-2EC9-9FD3-18E5229FEA80}"/>
              </a:ext>
            </a:extLst>
          </p:cNvPr>
          <p:cNvSpPr/>
          <p:nvPr/>
        </p:nvSpPr>
        <p:spPr>
          <a:xfrm>
            <a:off x="9580316" y="5129816"/>
            <a:ext cx="1033889" cy="34298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传智教育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5E14988-B667-0E88-A46F-450F6C49F69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9099496" y="3142900"/>
            <a:ext cx="0" cy="2653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79D00F6B-CE3C-9332-5CBC-C9B136AC4414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>
            <a:off x="9616440" y="3579720"/>
            <a:ext cx="1187505" cy="241940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>
            <a:extLst>
              <a:ext uri="{FF2B5EF4-FFF2-40B4-BE49-F238E27FC236}">
                <a16:creationId xmlns:a16="http://schemas.microsoft.com/office/drawing/2014/main" id="{301FEE50-FB07-7515-C18F-4E4A17B0E2AF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7375387" y="3579720"/>
            <a:ext cx="1207165" cy="24506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3">
            <a:extLst>
              <a:ext uri="{FF2B5EF4-FFF2-40B4-BE49-F238E27FC236}">
                <a16:creationId xmlns:a16="http://schemas.microsoft.com/office/drawing/2014/main" id="{DF91E1E9-31BB-7B54-A0C5-378618C4EF17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 rot="16200000" flipH="1">
            <a:off x="10988135" y="3980452"/>
            <a:ext cx="317739" cy="6861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35">
            <a:extLst>
              <a:ext uri="{FF2B5EF4-FFF2-40B4-BE49-F238E27FC236}">
                <a16:creationId xmlns:a16="http://schemas.microsoft.com/office/drawing/2014/main" id="{743A718F-91C5-5415-7A12-E8FAD4FB3687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 rot="5400000">
            <a:off x="10291735" y="3970171"/>
            <a:ext cx="317739" cy="7066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25E36A-646B-7C1C-3993-2769E1491BCD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11490064" y="4825365"/>
            <a:ext cx="0" cy="30445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D73DBD0-8246-ADD6-EE73-DCEF040F6A7C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10097261" y="4825365"/>
            <a:ext cx="1" cy="30445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C7F4B76-A533-4726-04CD-379D5838B5F1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 flipH="1">
            <a:off x="9290653" y="4653874"/>
            <a:ext cx="289664" cy="588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39BBEEA-EE60-C07C-8F61-371666264B73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7375386" y="4167771"/>
            <a:ext cx="5521" cy="31461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039B5F9-B760-1A6C-FEB1-1B86704AD882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7375386" y="4825365"/>
            <a:ext cx="5521" cy="30445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B19BB70C-2F53-52E0-FAF3-61AF2049DD17}"/>
              </a:ext>
            </a:extLst>
          </p:cNvPr>
          <p:cNvSpPr/>
          <p:nvPr/>
        </p:nvSpPr>
        <p:spPr>
          <a:xfrm>
            <a:off x="6735542" y="2724458"/>
            <a:ext cx="5370097" cy="3026940"/>
          </a:xfrm>
          <a:prstGeom prst="roundRect">
            <a:avLst>
              <a:gd name="adj" fmla="val 257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1EAFF8-7B0F-BD31-FF21-6C2A58326CBB}"/>
              </a:ext>
            </a:extLst>
          </p:cNvPr>
          <p:cNvSpPr txBox="1"/>
          <p:nvPr/>
        </p:nvSpPr>
        <p:spPr>
          <a:xfrm>
            <a:off x="9103216" y="5472799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树</a:t>
            </a:r>
            <a:endParaRPr lang="zh-CN" altLang="en-US" sz="1600" dirty="0">
              <a:solidFill>
                <a:srgbClr val="C00000"/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A55CE2-5AAA-A19E-4E3F-AFB16CE3221C}"/>
              </a:ext>
            </a:extLst>
          </p:cNvPr>
          <p:cNvSpPr txBox="1"/>
          <p:nvPr/>
        </p:nvSpPr>
        <p:spPr>
          <a:xfrm>
            <a:off x="576196" y="3954022"/>
            <a:ext cx="10625203" cy="270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</a:rPr>
              <a:t>DOM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</a:rPr>
              <a:t>操作核心思想：将网页中所有的元素当做对象来处理。</a:t>
            </a:r>
            <a:endParaRPr lang="en-US" altLang="zh-CN" sz="14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</a:rPr>
              <a:t>操作步骤：</a:t>
            </a:r>
            <a:endParaRPr lang="en-US" altLang="zh-CN" sz="1400">
              <a:solidFill>
                <a:schemeClr val="tx1">
                  <a:lumMod val="75000"/>
                </a:schemeClr>
              </a:solidFill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获取要操作的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元素对象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对象的属性或方法（查文档或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4888" lvl="1" indent="-28575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</a:pP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选择器来获取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元素，获取匹配到的第一个元素：</a:t>
            </a:r>
            <a:r>
              <a:rPr lang="en-US" altLang="zh-CN" sz="12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document.querySelector('</a:t>
            </a:r>
            <a:r>
              <a:rPr lang="zh-CN" altLang="en-US" sz="12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</a:t>
            </a:r>
            <a:r>
              <a:rPr lang="en-US" altLang="zh-CN" sz="12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')</a:t>
            </a:r>
          </a:p>
          <a:p>
            <a:pPr marL="644888" lvl="1" indent="-28575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</a:pP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选择器来获取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元素，获取匹配到的所有元素：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2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document.querySelectorAll('</a:t>
            </a:r>
            <a:r>
              <a:rPr lang="zh-CN" altLang="en-US" sz="12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</a:t>
            </a:r>
            <a:r>
              <a:rPr lang="en-US" altLang="zh-CN" sz="1200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38788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2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340FB5-B6BD-4065-845C-F8869563A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solidFill>
                  <a:schemeClr val="tx1">
                    <a:lumMod val="75000"/>
                  </a:schemeClr>
                </a:solidFill>
              </a:rPr>
              <a:t>什么是</a:t>
            </a:r>
            <a:r>
              <a:rPr lang="en-US" altLang="zh-CN" sz="1800">
                <a:solidFill>
                  <a:schemeClr val="tx1">
                    <a:lumMod val="75000"/>
                  </a:schemeClr>
                </a:solidFill>
              </a:rPr>
              <a:t>DOM ?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文档对象模型，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提供的专门用来操作网页内容的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solidFill>
                  <a:schemeClr val="tx1">
                    <a:lumMod val="75000"/>
                  </a:schemeClr>
                </a:solidFill>
              </a:rPr>
              <a:t>如何获取</a:t>
            </a:r>
            <a:r>
              <a:rPr lang="en-US" altLang="zh-CN" sz="1800">
                <a:solidFill>
                  <a:schemeClr val="tx1">
                    <a:lumMod val="75000"/>
                  </a:schemeClr>
                </a:solidFill>
              </a:rPr>
              <a:t>DOM</a:t>
            </a:r>
            <a:r>
              <a:rPr lang="zh-CN" altLang="en-US" sz="1800">
                <a:solidFill>
                  <a:schemeClr val="tx1">
                    <a:lumMod val="75000"/>
                  </a:schemeClr>
                </a:solidFill>
              </a:rPr>
              <a:t>对象 </a:t>
            </a:r>
            <a:r>
              <a:rPr lang="en-US" altLang="zh-CN" sz="1800">
                <a:solidFill>
                  <a:schemeClr val="tx1">
                    <a:lumMod val="75000"/>
                  </a:schemeClr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document.querySelector('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选择器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')</a:t>
            </a:r>
          </a:p>
          <a:p>
            <a:pPr lvl="1"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document.querySelectorAll('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选择器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')</a:t>
            </a:r>
          </a:p>
          <a:p>
            <a:pPr lvl="1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其他方式</a:t>
            </a:r>
            <a:r>
              <a:rPr lang="en-US" altLang="zh-CN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(</a:t>
            </a:r>
            <a:r>
              <a:rPr lang="zh-CN" alt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了解</a:t>
            </a:r>
            <a:r>
              <a:rPr lang="en-US" altLang="zh-CN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)</a:t>
            </a:r>
            <a:r>
              <a:rPr lang="zh-CN" alt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：</a:t>
            </a:r>
            <a:endParaRPr lang="en-US" altLang="zh-CN" sz="1600">
              <a:solidFill>
                <a:schemeClr val="tx1">
                  <a:lumMod val="60000"/>
                  <a:lumOff val="40000"/>
                </a:schemeClr>
              </a:solidFill>
              <a:latin typeface="Fira Code" panose="020B0809050000020004" pitchFamily="49" charset="0"/>
            </a:endParaRPr>
          </a:p>
          <a:p>
            <a:pPr marL="1008000" lvl="2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document.getElementById('id')</a:t>
            </a:r>
          </a:p>
          <a:p>
            <a:pPr marL="1008000" lvl="2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document.getElementsByTagName('div')</a:t>
            </a:r>
          </a:p>
          <a:p>
            <a:pPr marL="1008000" lvl="2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document.getElementsByClassName('cls')</a:t>
            </a:r>
          </a:p>
        </p:txBody>
      </p:sp>
    </p:spTree>
    <p:extLst>
      <p:ext uri="{BB962C8B-B14F-4D97-AF65-F5344CB8AC3E}">
        <p14:creationId xmlns:p14="http://schemas.microsoft.com/office/powerpoint/2010/main" val="146679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8FEF-310E-C49C-16C4-CA1A1AD62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82263-9ECD-2BAE-599F-8CBF36DC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事件监听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A5C06B-E8AB-74AC-42BE-7365153C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0485503" cy="2606108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latin typeface="Fira Code" panose="020B0809050000020004" pitchFamily="49" charset="0"/>
              </a:rPr>
              <a:t>事件：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 sz="1400">
                <a:latin typeface="Fira Code" panose="020B0809050000020004" pitchFamily="49" charset="0"/>
              </a:rPr>
              <a:t>事件是发生在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 sz="1400">
                <a:latin typeface="Fira Code" panose="020B0809050000020004" pitchFamily="49" charset="0"/>
              </a:rPr>
              <a:t>元素上的 </a:t>
            </a:r>
            <a:r>
              <a:rPr lang="en-US" altLang="zh-CN" sz="1400">
                <a:latin typeface="Fira Code" panose="020B0809050000020004" pitchFamily="49" charset="0"/>
              </a:rPr>
              <a:t>"</a:t>
            </a:r>
            <a:r>
              <a:rPr lang="zh-CN" altLang="en-US" sz="1400">
                <a:latin typeface="Fira Code" panose="020B0809050000020004" pitchFamily="49" charset="0"/>
              </a:rPr>
              <a:t>事情</a:t>
            </a:r>
            <a:r>
              <a:rPr lang="en-US" altLang="zh-CN" sz="1400">
                <a:latin typeface="Fira Code" panose="020B0809050000020004" pitchFamily="49" charset="0"/>
              </a:rPr>
              <a:t>"</a:t>
            </a:r>
            <a:r>
              <a:rPr lang="zh-CN" altLang="en-US" sz="1400">
                <a:latin typeface="Fira Code" panose="020B0809050000020004" pitchFamily="49" charset="0"/>
              </a:rPr>
              <a:t>。比如：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按钮被点击、鼠标移动到元素上、按下键盘按键。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latin typeface="Fira Code" panose="020B0809050000020004" pitchFamily="49" charset="0"/>
              </a:rPr>
              <a:t>事件监听：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 sz="1400">
                <a:latin typeface="Fira Code" panose="020B0809050000020004" pitchFamily="49" charset="0"/>
              </a:rPr>
              <a:t>可以在事件触发时，就立即调用一个函数做出响应，也称为 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事件绑定</a:t>
            </a:r>
            <a:r>
              <a:rPr lang="zh-CN" altLang="en-US" sz="1400">
                <a:latin typeface="Fira Code" panose="020B0809050000020004" pitchFamily="49" charset="0"/>
              </a:rPr>
              <a:t>或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注册事件</a:t>
            </a:r>
            <a:r>
              <a:rPr lang="zh-CN" altLang="en-US" sz="1400">
                <a:latin typeface="Fira Code" panose="020B0809050000020004" pitchFamily="49" charset="0"/>
              </a:rPr>
              <a:t>。</a:t>
            </a:r>
            <a:endParaRPr lang="en-US" altLang="zh-CN" sz="1400">
              <a:latin typeface="Fira Code" panose="020B0809050000020004" pitchFamily="49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latin typeface="Fira Code" panose="020B0809050000020004" pitchFamily="49" charset="0"/>
              </a:rPr>
              <a:t>语法：</a:t>
            </a:r>
            <a:r>
              <a:rPr lang="zh-CN" altLang="en-US" sz="1400" b="0">
                <a:solidFill>
                  <a:srgbClr val="7030A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事件源</a:t>
            </a:r>
            <a:r>
              <a:rPr lang="en-US" altLang="zh-CN" sz="14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.</a:t>
            </a:r>
            <a:r>
              <a:rPr lang="en-US" altLang="zh-CN" sz="1400" b="0">
                <a:solidFill>
                  <a:srgbClr val="0000FF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addEventListener</a:t>
            </a:r>
            <a:r>
              <a:rPr lang="en-US" altLang="zh-CN" sz="14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(</a:t>
            </a:r>
            <a:r>
              <a:rPr lang="en-US" altLang="zh-CN" sz="1400" b="0">
                <a:solidFill>
                  <a:srgbClr val="A31515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'</a:t>
            </a:r>
            <a:r>
              <a:rPr lang="zh-CN" altLang="en-US" sz="1400" b="0">
                <a:solidFill>
                  <a:srgbClr val="A31515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</a:t>
            </a:r>
            <a:r>
              <a:rPr lang="en-US" altLang="zh-CN" sz="1400" b="0">
                <a:solidFill>
                  <a:srgbClr val="A31515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'</a:t>
            </a:r>
            <a:r>
              <a:rPr lang="en-US" altLang="zh-CN" sz="14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, </a:t>
            </a:r>
            <a:r>
              <a:rPr lang="zh-CN" altLang="en-US" sz="1400" b="0">
                <a:solidFill>
                  <a:srgbClr val="FFC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事件触发执行的函数</a:t>
            </a:r>
            <a:r>
              <a:rPr lang="en-US" altLang="zh-CN" sz="14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);</a:t>
            </a: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事件源：哪个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元素触发了事件，要获取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事件类型：用什么方式触发，比如：鼠标单击 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click</a:t>
            </a: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事件触发执行的函数：要做什么事</a:t>
            </a:r>
          </a:p>
        </p:txBody>
      </p:sp>
      <p:grpSp>
        <p:nvGrpSpPr>
          <p:cNvPr id="4" name="!!组合 9">
            <a:extLst>
              <a:ext uri="{FF2B5EF4-FFF2-40B4-BE49-F238E27FC236}">
                <a16:creationId xmlns:a16="http://schemas.microsoft.com/office/drawing/2014/main" id="{281C92FA-56E1-552D-7D79-76CFF9C9A3E4}"/>
              </a:ext>
            </a:extLst>
          </p:cNvPr>
          <p:cNvGrpSpPr/>
          <p:nvPr/>
        </p:nvGrpSpPr>
        <p:grpSpPr>
          <a:xfrm>
            <a:off x="5509626" y="2183673"/>
            <a:ext cx="5682703" cy="1845546"/>
            <a:chOff x="2297722" y="3660321"/>
            <a:chExt cx="5682703" cy="184554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813411F-5A0A-D8D8-7736-196214C2A2D2}"/>
                </a:ext>
              </a:extLst>
            </p:cNvPr>
            <p:cNvSpPr/>
            <p:nvPr/>
          </p:nvSpPr>
          <p:spPr>
            <a:xfrm>
              <a:off x="2297723" y="3660321"/>
              <a:ext cx="5682702" cy="1845546"/>
            </a:xfrm>
            <a:prstGeom prst="roundRect">
              <a:avLst>
                <a:gd name="adj" fmla="val 372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&lt;input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id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"btn"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type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"button"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value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</a:t>
              </a:r>
              <a:r>
                <a:rPr lang="zh-CN" altLang="en-US" sz="1100" b="0">
                  <a:solidFill>
                    <a:srgbClr val="0000FF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点我一下试试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endParaRPr lang="zh-CN" altLang="en-US" sz="1100" b="0">
                <a:solidFill>
                  <a:srgbClr val="000000"/>
                </a:solidFill>
                <a:effectLst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document.querySelector(</a:t>
              </a:r>
              <a:r>
                <a:rPr lang="en-US" altLang="zh-CN" sz="11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'#btn'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).addEventListener(</a:t>
              </a:r>
              <a:r>
                <a:rPr lang="en-US" altLang="zh-CN" sz="11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'click'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,()=&gt;{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    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alert(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zh-CN" altLang="en-US" sz="11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试试就试试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  <a:endParaRPr lang="en-US" altLang="zh-CN" sz="1100">
                <a:solidFill>
                  <a:srgbClr val="000000"/>
                </a:solidFill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  }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F8D87030-A0C0-E542-9F39-155EE24905FF}"/>
                </a:ext>
              </a:extLst>
            </p:cNvPr>
            <p:cNvSpPr/>
            <p:nvPr/>
          </p:nvSpPr>
          <p:spPr>
            <a:xfrm>
              <a:off x="2297722" y="3660322"/>
              <a:ext cx="568270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90F3624-63A3-147C-BACC-A56F4F38D3CF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F68D6C7-29D3-2E27-E4BF-692C83EC22FC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B24963D-4A76-2661-DC34-EED8CA73212B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96A70166-9EDC-E074-3B2B-31EFBFD6DFA6}"/>
              </a:ext>
            </a:extLst>
          </p:cNvPr>
          <p:cNvSpPr txBox="1">
            <a:spLocks/>
          </p:cNvSpPr>
          <p:nvPr/>
        </p:nvSpPr>
        <p:spPr>
          <a:xfrm>
            <a:off x="576196" y="4082559"/>
            <a:ext cx="11145766" cy="2606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</a:rPr>
              <a:t>早期版本写法</a:t>
            </a:r>
            <a:r>
              <a:rPr lang="zh-CN" altLang="en-US" sz="1400">
                <a:solidFill>
                  <a:srgbClr val="C00000"/>
                </a:solidFill>
              </a:rPr>
              <a:t>（了解）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</a:rPr>
              <a:t>：事件源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</a:rPr>
              <a:t>.on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</a:rPr>
              <a:t>事件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</a:rPr>
              <a:t>= function() { ... }</a:t>
            </a: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zh-CN" sz="14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zh-CN" sz="14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zh-CN" sz="14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zh-CN" sz="14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C00000"/>
                </a:solidFill>
              </a:rPr>
              <a:t>区别：</a:t>
            </a:r>
            <a:r>
              <a: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rPr>
              <a:t>on</a:t>
            </a:r>
            <a:r>
              <a:rPr lang="zh-CN" altLang="en-US" sz="1400">
                <a:solidFill>
                  <a:srgbClr val="C00000"/>
                </a:solidFill>
                <a:cs typeface="阿里巴巴普惠体" panose="00020600040101010101" pitchFamily="18" charset="-122"/>
              </a:rPr>
              <a:t>方式会被覆盖，</a:t>
            </a:r>
            <a:r>
              <a: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rPr>
              <a:t>addEventListener</a:t>
            </a:r>
            <a:r>
              <a:rPr lang="zh-CN" altLang="en-US" sz="1400">
                <a:solidFill>
                  <a:srgbClr val="C00000"/>
                </a:solidFill>
                <a:cs typeface="阿里巴巴普惠体" panose="00020600040101010101" pitchFamily="18" charset="-122"/>
              </a:rPr>
              <a:t>方式可以绑定多次，拥有更多特性，推荐使用</a:t>
            </a:r>
          </a:p>
        </p:txBody>
      </p:sp>
      <p:grpSp>
        <p:nvGrpSpPr>
          <p:cNvPr id="11" name="!!组合 9">
            <a:extLst>
              <a:ext uri="{FF2B5EF4-FFF2-40B4-BE49-F238E27FC236}">
                <a16:creationId xmlns:a16="http://schemas.microsoft.com/office/drawing/2014/main" id="{68DA0A31-6739-CAEA-4A36-21DB071A54FB}"/>
              </a:ext>
            </a:extLst>
          </p:cNvPr>
          <p:cNvGrpSpPr/>
          <p:nvPr/>
        </p:nvGrpSpPr>
        <p:grpSpPr>
          <a:xfrm>
            <a:off x="957284" y="4462840"/>
            <a:ext cx="6551010" cy="1845546"/>
            <a:chOff x="2297721" y="3660321"/>
            <a:chExt cx="6551010" cy="184554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8D6345A-101F-8A91-B801-6ACDF3CE24DE}"/>
                </a:ext>
              </a:extLst>
            </p:cNvPr>
            <p:cNvSpPr/>
            <p:nvPr/>
          </p:nvSpPr>
          <p:spPr>
            <a:xfrm>
              <a:off x="2297722" y="3660321"/>
              <a:ext cx="6551009" cy="1845546"/>
            </a:xfrm>
            <a:prstGeom prst="roundRect">
              <a:avLst>
                <a:gd name="adj" fmla="val 372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&lt;input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id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"btn"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type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"button"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value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</a:t>
              </a:r>
              <a:r>
                <a:rPr lang="zh-CN" altLang="en-US" sz="1100" b="0">
                  <a:solidFill>
                    <a:srgbClr val="0000FF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点我一下试试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endParaRPr lang="zh-CN" altLang="en-US" sz="1100" b="0">
                <a:solidFill>
                  <a:srgbClr val="000000"/>
                </a:solidFill>
                <a:effectLst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document.querySelector(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'#btn'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).onclick =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function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alert(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zh-CN" altLang="en-US" sz="11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试试就试试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B9E2CDD7-2799-EA43-7AD9-7C295CF3223F}"/>
                </a:ext>
              </a:extLst>
            </p:cNvPr>
            <p:cNvSpPr/>
            <p:nvPr/>
          </p:nvSpPr>
          <p:spPr>
            <a:xfrm>
              <a:off x="2297721" y="3660322"/>
              <a:ext cx="655100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ADF7DD7-8364-D1BA-AC6A-C7B326E9A833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F5B8A7-635C-544F-2A79-83BDAB162B7C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2A351A3-666C-B7F8-C745-7647511D8CEF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52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9C58A5-1E80-60D4-AAF7-02137D797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事件监听</a:t>
            </a:r>
            <a:endParaRPr lang="en-US" altLang="zh-CN" sz="1800"/>
          </a:p>
          <a:p>
            <a:pPr lvl="1"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事件源</a:t>
            </a:r>
            <a:r>
              <a:rPr lang="en-US" altLang="zh-CN" sz="16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en-US" altLang="zh-CN" sz="16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</a:t>
            </a:r>
            <a:r>
              <a:rPr lang="zh-CN" altLang="en-US" sz="1600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</a:t>
            </a:r>
            <a:r>
              <a:rPr lang="en-US" altLang="zh-CN" sz="1600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</a:t>
            </a:r>
            <a:r>
              <a:rPr lang="en-US" altLang="zh-CN" sz="16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要执行的函数</a:t>
            </a:r>
            <a:r>
              <a:rPr lang="en-US" altLang="zh-CN" sz="16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7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5DBD-F8FD-EAC7-73A9-BF16048D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3B6895-075D-32CB-29FC-ACA2DE626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16" y="5619509"/>
            <a:ext cx="8877783" cy="90209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/>
              <a:t>点击查询时，获取搜索表单输入的搜索条件，</a:t>
            </a:r>
            <a:r>
              <a:rPr lang="zh-CN" altLang="en-US" sz="1400">
                <a:solidFill>
                  <a:srgbClr val="15A0FA"/>
                </a:solidFill>
              </a:rPr>
              <a:t>发送请求到服务端动态查询数据</a:t>
            </a:r>
            <a:endParaRPr lang="en-US" altLang="zh-CN" sz="1400">
              <a:solidFill>
                <a:srgbClr val="15A0F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/>
              <a:t>点击清空时，清空搜索栏输入的查询条件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45C4F9-2127-1108-A8B4-5B42B2F2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动态加载数据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4A104E-FF3D-4CF1-EB01-20DD3C2D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05" t="4908" r="9741" b="12699"/>
          <a:stretch/>
        </p:blipFill>
        <p:spPr>
          <a:xfrm>
            <a:off x="676867" y="985738"/>
            <a:ext cx="9080592" cy="4540296"/>
          </a:xfrm>
          <a:prstGeom prst="rect">
            <a:avLst/>
          </a:prstGeom>
          <a:ln w="3175">
            <a:noFill/>
          </a:ln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2481E7D-9452-B452-0763-D4671BA62001}"/>
              </a:ext>
            </a:extLst>
          </p:cNvPr>
          <p:cNvCxnSpPr/>
          <p:nvPr/>
        </p:nvCxnSpPr>
        <p:spPr>
          <a:xfrm>
            <a:off x="769716" y="1880886"/>
            <a:ext cx="749460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9232C5E-CEBB-AD31-C3B8-229FE815E9F5}"/>
              </a:ext>
            </a:extLst>
          </p:cNvPr>
          <p:cNvCxnSpPr>
            <a:cxnSpLocks/>
          </p:cNvCxnSpPr>
          <p:nvPr/>
        </p:nvCxnSpPr>
        <p:spPr>
          <a:xfrm>
            <a:off x="8657863" y="1900177"/>
            <a:ext cx="989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67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B8664-4E5E-F7BE-8012-CBC23969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82017-8DC6-47AF-C62A-4369E461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Ajax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5D18B-565F-479E-0F88-DEDDF547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304653" cy="173615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介绍：</a:t>
            </a:r>
            <a:r>
              <a:rPr lang="en-US" altLang="zh-CN" sz="1600" b="1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synchronous </a:t>
            </a:r>
            <a:r>
              <a:rPr lang="en-US" altLang="zh-CN" sz="1600" b="1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avaScript </a:t>
            </a:r>
            <a:r>
              <a:rPr lang="en-US" altLang="zh-CN" sz="1600" b="1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nd </a:t>
            </a:r>
            <a:r>
              <a:rPr lang="en-US" altLang="zh-CN" sz="1600" b="1">
                <a:solidFill>
                  <a:srgbClr val="15A0F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X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ML</a:t>
            </a:r>
            <a:r>
              <a:rPr lang="zh-CN" altLang="en-US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，异步</a:t>
            </a:r>
            <a:r>
              <a:rPr lang="zh-CN" altLang="en-US" sz="1600">
                <a:solidFill>
                  <a:srgbClr val="333333"/>
                </a:solidFill>
                <a:latin typeface="Fira Code" panose="020B0809050000020004" pitchFamily="49" charset="0"/>
              </a:rPr>
              <a:t>的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 sz="1600">
                <a:solidFill>
                  <a:srgbClr val="333333"/>
                </a:solidFill>
                <a:latin typeface="Fira Code" panose="020B0809050000020004" pitchFamily="49" charset="0"/>
              </a:rPr>
              <a:t>和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XML</a:t>
            </a:r>
            <a:r>
              <a:rPr lang="zh-CN" altLang="en-US" baseline="30000">
                <a:solidFill>
                  <a:srgbClr val="333333"/>
                </a:solidFill>
                <a:latin typeface="Fira Code" panose="020B0809050000020004" pitchFamily="49" charset="0"/>
              </a:rPr>
              <a:t>①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</a:rPr>
              <a:t>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数据交换：通过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Ajax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可以给服务器发送请求，并获取服务器响应的数据。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异步交互：可以在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不重新加载整个页面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的情况下，与服务器交换数据并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更新部分网页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的技术，如：搜索联想、用户名是否可用的校验等等。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5A419-99B0-3194-3D94-36E9361E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16" y="3787278"/>
            <a:ext cx="673469" cy="6833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EB3987-2BFD-D1FC-80F8-04BF6139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41" y="3532967"/>
            <a:ext cx="850216" cy="119193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2433F98-D1D7-3417-FF45-4B7724816509}"/>
              </a:ext>
            </a:extLst>
          </p:cNvPr>
          <p:cNvCxnSpPr/>
          <p:nvPr/>
        </p:nvCxnSpPr>
        <p:spPr>
          <a:xfrm>
            <a:off x="1999363" y="3988346"/>
            <a:ext cx="21336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4862077-BA81-2733-E098-A3B3008AA478}"/>
              </a:ext>
            </a:extLst>
          </p:cNvPr>
          <p:cNvCxnSpPr>
            <a:cxnSpLocks/>
          </p:cNvCxnSpPr>
          <p:nvPr/>
        </p:nvCxnSpPr>
        <p:spPr>
          <a:xfrm flipH="1">
            <a:off x="1968365" y="4278483"/>
            <a:ext cx="2164598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044E65A-DE6A-266F-AEA0-31CC2284D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106" y="2872240"/>
            <a:ext cx="5996342" cy="2245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D81E40-5442-A474-F3EE-FC5C46F75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06" y="2837827"/>
            <a:ext cx="5996342" cy="240752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C0CBE08-4E5B-2982-4A07-D34870A0CB0C}"/>
              </a:ext>
            </a:extLst>
          </p:cNvPr>
          <p:cNvGrpSpPr/>
          <p:nvPr/>
        </p:nvGrpSpPr>
        <p:grpSpPr>
          <a:xfrm>
            <a:off x="690373" y="6229273"/>
            <a:ext cx="10665008" cy="373631"/>
            <a:chOff x="654549" y="1834758"/>
            <a:chExt cx="2729861" cy="373631"/>
          </a:xfrm>
        </p:grpSpPr>
        <p:sp>
          <p:nvSpPr>
            <p:cNvPr id="14" name="ComponentBackground1">
              <a:extLst>
                <a:ext uri="{FF2B5EF4-FFF2-40B4-BE49-F238E27FC236}">
                  <a16:creationId xmlns:a16="http://schemas.microsoft.com/office/drawing/2014/main" id="{987E4EE4-7206-3966-F953-BFE5C81802B4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en-US" altLang="zh-CN" sz="1200" b="1">
                  <a:solidFill>
                    <a:srgbClr val="15A0FA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XML</a:t>
              </a:r>
              <a:r>
                <a:rPr lang="zh-CN" altLang="en-US" sz="1200" b="1">
                  <a:solidFill>
                    <a:srgbClr val="15A0FA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：</a:t>
              </a:r>
              <a:r>
                <a:rPr lang="zh-CN" altLang="en-US" sz="1200">
                  <a:solidFill>
                    <a:schemeClr val="tx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（英语：</a:t>
              </a:r>
              <a:r>
                <a:rPr lang="en-US" altLang="zh-CN" sz="1200">
                  <a:solidFill>
                    <a:schemeClr val="tx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E</a:t>
              </a:r>
              <a:r>
                <a:rPr lang="en-US" altLang="zh-CN" sz="1200" b="1">
                  <a:solidFill>
                    <a:srgbClr val="15A0FA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x</a:t>
              </a:r>
              <a:r>
                <a:rPr lang="en-US" altLang="zh-CN" sz="1200">
                  <a:solidFill>
                    <a:schemeClr val="tx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tensible </a:t>
              </a:r>
              <a:r>
                <a:rPr lang="en-US" altLang="zh-CN" sz="1200" b="1">
                  <a:solidFill>
                    <a:srgbClr val="15A0FA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</a:t>
              </a:r>
              <a:r>
                <a:rPr lang="en-US" altLang="zh-CN" sz="1200">
                  <a:solidFill>
                    <a:schemeClr val="tx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arkup </a:t>
              </a:r>
              <a:r>
                <a:rPr lang="en-US" altLang="zh-CN" sz="1200" b="1">
                  <a:solidFill>
                    <a:srgbClr val="15A0FA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L</a:t>
              </a:r>
              <a:r>
                <a:rPr lang="en-US" altLang="zh-CN" sz="1200">
                  <a:solidFill>
                    <a:schemeClr val="tx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anguage</a:t>
              </a:r>
              <a:r>
                <a:rPr lang="zh-CN" altLang="en-US" sz="1200">
                  <a:solidFill>
                    <a:schemeClr val="tx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）可扩展标记语言，本质是一种数据格式，可以用来存储复杂的数据结构。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Shape1">
              <a:extLst>
                <a:ext uri="{FF2B5EF4-FFF2-40B4-BE49-F238E27FC236}">
                  <a16:creationId xmlns:a16="http://schemas.microsoft.com/office/drawing/2014/main" id="{A9F782D2-EA68-B88E-7CB4-4869391C8A98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15A0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369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同步与异步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C713F26-F09A-2422-1118-82A731863828}"/>
              </a:ext>
            </a:extLst>
          </p:cNvPr>
          <p:cNvGrpSpPr/>
          <p:nvPr/>
        </p:nvGrpSpPr>
        <p:grpSpPr>
          <a:xfrm>
            <a:off x="1828800" y="5156320"/>
            <a:ext cx="8830235" cy="516802"/>
            <a:chOff x="2061882" y="5181362"/>
            <a:chExt cx="8830235" cy="51680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FF332E9-AE0C-D2D3-42B3-10F37EAF199E}"/>
                </a:ext>
              </a:extLst>
            </p:cNvPr>
            <p:cNvSpPr/>
            <p:nvPr/>
          </p:nvSpPr>
          <p:spPr>
            <a:xfrm>
              <a:off x="2061882" y="5181362"/>
              <a:ext cx="8830235" cy="516802"/>
            </a:xfrm>
            <a:prstGeom prst="rect">
              <a:avLst/>
            </a:prstGeom>
            <a:gradFill flip="none" rotWithShape="1">
              <a:gsLst>
                <a:gs pos="0">
                  <a:srgbClr val="42B883">
                    <a:tint val="66000"/>
                    <a:satMod val="160000"/>
                  </a:srgbClr>
                </a:gs>
                <a:gs pos="50000">
                  <a:srgbClr val="42B883">
                    <a:tint val="44500"/>
                    <a:satMod val="160000"/>
                  </a:srgbClr>
                </a:gs>
                <a:gs pos="100000">
                  <a:srgbClr val="42B883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DD022BC-55AA-3EA4-EB87-3A823211C8BF}"/>
                </a:ext>
              </a:extLst>
            </p:cNvPr>
            <p:cNvSpPr/>
            <p:nvPr/>
          </p:nvSpPr>
          <p:spPr>
            <a:xfrm>
              <a:off x="9870138" y="5183919"/>
              <a:ext cx="1021977" cy="51265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175">
              <a:solidFill>
                <a:srgbClr val="42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服务端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778E022-B685-CF8B-92B8-528235D96C2A}"/>
              </a:ext>
            </a:extLst>
          </p:cNvPr>
          <p:cNvGrpSpPr/>
          <p:nvPr/>
        </p:nvGrpSpPr>
        <p:grpSpPr>
          <a:xfrm>
            <a:off x="1828800" y="4364030"/>
            <a:ext cx="8830235" cy="516802"/>
            <a:chOff x="2061882" y="4389072"/>
            <a:chExt cx="8830235" cy="51680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1D6EB7-4A25-BD44-B20E-D0FC25C2F346}"/>
                </a:ext>
              </a:extLst>
            </p:cNvPr>
            <p:cNvSpPr/>
            <p:nvPr/>
          </p:nvSpPr>
          <p:spPr>
            <a:xfrm>
              <a:off x="2061882" y="4389072"/>
              <a:ext cx="8830235" cy="516802"/>
            </a:xfrm>
            <a:prstGeom prst="rect">
              <a:avLst/>
            </a:prstGeom>
            <a:gradFill flip="none" rotWithShape="1">
              <a:gsLst>
                <a:gs pos="0">
                  <a:srgbClr val="42B883">
                    <a:tint val="66000"/>
                    <a:satMod val="160000"/>
                  </a:srgbClr>
                </a:gs>
                <a:gs pos="50000">
                  <a:srgbClr val="42B883">
                    <a:tint val="44500"/>
                    <a:satMod val="160000"/>
                  </a:srgbClr>
                </a:gs>
                <a:gs pos="100000">
                  <a:srgbClr val="42B883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E3268F7-5C80-EE6B-90B8-8AE7D089EBF1}"/>
                </a:ext>
              </a:extLst>
            </p:cNvPr>
            <p:cNvSpPr/>
            <p:nvPr/>
          </p:nvSpPr>
          <p:spPr>
            <a:xfrm>
              <a:off x="9870139" y="4389072"/>
              <a:ext cx="1021977" cy="51265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175">
              <a:solidFill>
                <a:srgbClr val="42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客户端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0918DE0-3698-E902-F730-D20A0E0FF08B}"/>
              </a:ext>
            </a:extLst>
          </p:cNvPr>
          <p:cNvGrpSpPr/>
          <p:nvPr/>
        </p:nvGrpSpPr>
        <p:grpSpPr>
          <a:xfrm>
            <a:off x="1828800" y="2630242"/>
            <a:ext cx="8830236" cy="521889"/>
            <a:chOff x="2061882" y="2888591"/>
            <a:chExt cx="8830236" cy="52188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430575-0395-5650-0C66-1867A8F7BCDD}"/>
                </a:ext>
              </a:extLst>
            </p:cNvPr>
            <p:cNvSpPr/>
            <p:nvPr/>
          </p:nvSpPr>
          <p:spPr>
            <a:xfrm>
              <a:off x="2061882" y="2893678"/>
              <a:ext cx="8830236" cy="516802"/>
            </a:xfrm>
            <a:prstGeom prst="rect">
              <a:avLst/>
            </a:prstGeom>
            <a:gradFill flip="none" rotWithShape="1">
              <a:gsLst>
                <a:gs pos="0">
                  <a:srgbClr val="42B883">
                    <a:tint val="66000"/>
                    <a:satMod val="160000"/>
                  </a:srgbClr>
                </a:gs>
                <a:gs pos="50000">
                  <a:srgbClr val="42B883">
                    <a:tint val="44500"/>
                    <a:satMod val="160000"/>
                  </a:srgbClr>
                </a:gs>
                <a:gs pos="100000">
                  <a:srgbClr val="42B883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D0BD8CE-F4B4-9833-82A0-EEE14CDB747C}"/>
                </a:ext>
              </a:extLst>
            </p:cNvPr>
            <p:cNvSpPr/>
            <p:nvPr/>
          </p:nvSpPr>
          <p:spPr>
            <a:xfrm>
              <a:off x="9870140" y="2888591"/>
              <a:ext cx="1021977" cy="51265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175">
              <a:solidFill>
                <a:srgbClr val="42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服务端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A736DC1-8CDC-FC6A-495A-F63947DEFCC1}"/>
              </a:ext>
            </a:extLst>
          </p:cNvPr>
          <p:cNvGrpSpPr/>
          <p:nvPr/>
        </p:nvGrpSpPr>
        <p:grpSpPr>
          <a:xfrm>
            <a:off x="1828800" y="1839164"/>
            <a:ext cx="8830236" cy="520677"/>
            <a:chOff x="2061882" y="2097513"/>
            <a:chExt cx="8830236" cy="52067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DC30E67-44F6-D75D-1E8A-9966A96CF1B5}"/>
                </a:ext>
              </a:extLst>
            </p:cNvPr>
            <p:cNvSpPr/>
            <p:nvPr/>
          </p:nvSpPr>
          <p:spPr>
            <a:xfrm>
              <a:off x="2061882" y="2101388"/>
              <a:ext cx="8830236" cy="516802"/>
            </a:xfrm>
            <a:prstGeom prst="rect">
              <a:avLst/>
            </a:prstGeom>
            <a:gradFill flip="none" rotWithShape="1">
              <a:gsLst>
                <a:gs pos="0">
                  <a:srgbClr val="42B883">
                    <a:tint val="66000"/>
                    <a:satMod val="160000"/>
                  </a:srgbClr>
                </a:gs>
                <a:gs pos="50000">
                  <a:srgbClr val="42B883">
                    <a:tint val="44500"/>
                    <a:satMod val="160000"/>
                  </a:srgbClr>
                </a:gs>
                <a:gs pos="100000">
                  <a:srgbClr val="42B883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D12C829-E29E-A351-809B-7878A2AD389E}"/>
                </a:ext>
              </a:extLst>
            </p:cNvPr>
            <p:cNvSpPr/>
            <p:nvPr/>
          </p:nvSpPr>
          <p:spPr>
            <a:xfrm>
              <a:off x="9870141" y="2097513"/>
              <a:ext cx="1021977" cy="51719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175">
              <a:solidFill>
                <a:srgbClr val="42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客户端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2D2BE2F-37FC-9B84-E024-A5C5270CC598}"/>
              </a:ext>
            </a:extLst>
          </p:cNvPr>
          <p:cNvGrpSpPr/>
          <p:nvPr/>
        </p:nvGrpSpPr>
        <p:grpSpPr>
          <a:xfrm>
            <a:off x="980684" y="3604527"/>
            <a:ext cx="10526803" cy="338554"/>
            <a:chOff x="1093697" y="3761277"/>
            <a:chExt cx="10526803" cy="338554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EECFB5C-A1AC-27E2-089E-03144B60CBAC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1093697" y="3899776"/>
              <a:ext cx="9713975" cy="30778"/>
            </a:xfrm>
            <a:prstGeom prst="straightConnector1">
              <a:avLst/>
            </a:prstGeom>
            <a:ln>
              <a:solidFill>
                <a:srgbClr val="42B883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766A18F-F735-A502-9EFF-02514C77BB39}"/>
                </a:ext>
              </a:extLst>
            </p:cNvPr>
            <p:cNvSpPr txBox="1"/>
            <p:nvPr/>
          </p:nvSpPr>
          <p:spPr>
            <a:xfrm>
              <a:off x="10807672" y="3761277"/>
              <a:ext cx="8128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时间轴</a:t>
              </a:r>
            </a:p>
          </p:txBody>
        </p:sp>
      </p:grp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35182D1-C134-8B42-4999-570CEDC21749}"/>
              </a:ext>
            </a:extLst>
          </p:cNvPr>
          <p:cNvSpPr/>
          <p:nvPr/>
        </p:nvSpPr>
        <p:spPr>
          <a:xfrm>
            <a:off x="2297464" y="2163643"/>
            <a:ext cx="1606648" cy="93779"/>
          </a:xfrm>
          <a:prstGeom prst="rightArrow">
            <a:avLst>
              <a:gd name="adj1" fmla="val 50000"/>
              <a:gd name="adj2" fmla="val 240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66573E6-D018-D22D-8104-5F1E0D6412C8}"/>
              </a:ext>
            </a:extLst>
          </p:cNvPr>
          <p:cNvSpPr/>
          <p:nvPr/>
        </p:nvSpPr>
        <p:spPr>
          <a:xfrm rot="3405338">
            <a:off x="3755761" y="2603914"/>
            <a:ext cx="858090" cy="108772"/>
          </a:xfrm>
          <a:prstGeom prst="rightArrow">
            <a:avLst>
              <a:gd name="adj1" fmla="val 50000"/>
              <a:gd name="adj2" fmla="val 23152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B319DAA9-8359-A5E2-859E-B56B43640F27}"/>
              </a:ext>
            </a:extLst>
          </p:cNvPr>
          <p:cNvSpPr/>
          <p:nvPr/>
        </p:nvSpPr>
        <p:spPr>
          <a:xfrm>
            <a:off x="4524412" y="2969630"/>
            <a:ext cx="2039546" cy="113176"/>
          </a:xfrm>
          <a:prstGeom prst="rightArrow">
            <a:avLst>
              <a:gd name="adj1" fmla="val 50000"/>
              <a:gd name="adj2" fmla="val 25046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A39B7E3-A8F0-1038-62D3-ADEDB964E327}"/>
              </a:ext>
            </a:extLst>
          </p:cNvPr>
          <p:cNvSpPr/>
          <p:nvPr/>
        </p:nvSpPr>
        <p:spPr>
          <a:xfrm rot="18254589">
            <a:off x="6433677" y="2552183"/>
            <a:ext cx="1080851" cy="107347"/>
          </a:xfrm>
          <a:prstGeom prst="rightArrow">
            <a:avLst>
              <a:gd name="adj1" fmla="val 50000"/>
              <a:gd name="adj2" fmla="val 2195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FDFE917-1167-1FE3-8A11-C0270AB06204}"/>
              </a:ext>
            </a:extLst>
          </p:cNvPr>
          <p:cNvSpPr/>
          <p:nvPr/>
        </p:nvSpPr>
        <p:spPr>
          <a:xfrm>
            <a:off x="7365781" y="2138196"/>
            <a:ext cx="1606648" cy="113255"/>
          </a:xfrm>
          <a:prstGeom prst="rightArrow">
            <a:avLst>
              <a:gd name="adj1" fmla="val 50000"/>
              <a:gd name="adj2" fmla="val 2312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EE3727CB-14C4-AAD8-7339-91836E7BD368}"/>
              </a:ext>
            </a:extLst>
          </p:cNvPr>
          <p:cNvSpPr/>
          <p:nvPr/>
        </p:nvSpPr>
        <p:spPr>
          <a:xfrm>
            <a:off x="2297463" y="4654369"/>
            <a:ext cx="1606648" cy="113569"/>
          </a:xfrm>
          <a:prstGeom prst="rightArrow">
            <a:avLst>
              <a:gd name="adj1" fmla="val 50000"/>
              <a:gd name="adj2" fmla="val 240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118C980-774F-EE8F-DC11-E007FA6582E0}"/>
              </a:ext>
            </a:extLst>
          </p:cNvPr>
          <p:cNvSpPr/>
          <p:nvPr/>
        </p:nvSpPr>
        <p:spPr>
          <a:xfrm rot="3405338">
            <a:off x="3755760" y="5094640"/>
            <a:ext cx="858090" cy="108772"/>
          </a:xfrm>
          <a:prstGeom prst="rightArrow">
            <a:avLst>
              <a:gd name="adj1" fmla="val 50000"/>
              <a:gd name="adj2" fmla="val 23152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173632D9-CAD0-38F6-9A10-DE958EC94577}"/>
              </a:ext>
            </a:extLst>
          </p:cNvPr>
          <p:cNvSpPr/>
          <p:nvPr/>
        </p:nvSpPr>
        <p:spPr>
          <a:xfrm>
            <a:off x="4535840" y="5432646"/>
            <a:ext cx="2111055" cy="124622"/>
          </a:xfrm>
          <a:prstGeom prst="rightArrow">
            <a:avLst>
              <a:gd name="adj1" fmla="val 50000"/>
              <a:gd name="adj2" fmla="val 24826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3EDA0C45-570C-7C61-71B4-C50AE6C6F096}"/>
              </a:ext>
            </a:extLst>
          </p:cNvPr>
          <p:cNvSpPr/>
          <p:nvPr/>
        </p:nvSpPr>
        <p:spPr>
          <a:xfrm rot="18170749">
            <a:off x="6532388" y="5036134"/>
            <a:ext cx="973839" cy="104942"/>
          </a:xfrm>
          <a:prstGeom prst="rightArrow">
            <a:avLst>
              <a:gd name="adj1" fmla="val 50000"/>
              <a:gd name="adj2" fmla="val 2195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76D0C675-711E-53F2-FB54-0B503A176C98}"/>
              </a:ext>
            </a:extLst>
          </p:cNvPr>
          <p:cNvSpPr/>
          <p:nvPr/>
        </p:nvSpPr>
        <p:spPr>
          <a:xfrm>
            <a:off x="7365780" y="4628922"/>
            <a:ext cx="1606648" cy="113255"/>
          </a:xfrm>
          <a:prstGeom prst="rightArrow">
            <a:avLst>
              <a:gd name="adj1" fmla="val 50000"/>
              <a:gd name="adj2" fmla="val 2312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93B80573-E520-2FC4-3792-57F73770ED92}"/>
              </a:ext>
            </a:extLst>
          </p:cNvPr>
          <p:cNvSpPr/>
          <p:nvPr/>
        </p:nvSpPr>
        <p:spPr>
          <a:xfrm>
            <a:off x="4073612" y="4639129"/>
            <a:ext cx="3061845" cy="113254"/>
          </a:xfrm>
          <a:prstGeom prst="rightArrow">
            <a:avLst>
              <a:gd name="adj1" fmla="val 50000"/>
              <a:gd name="adj2" fmla="val 25049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16C36C5-2295-694E-E237-BE5226D80581}"/>
              </a:ext>
            </a:extLst>
          </p:cNvPr>
          <p:cNvSpPr txBox="1"/>
          <p:nvPr/>
        </p:nvSpPr>
        <p:spPr>
          <a:xfrm>
            <a:off x="2531360" y="1931404"/>
            <a:ext cx="955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正在访问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0E45E42-F508-8CF7-0871-78184EBA6035}"/>
              </a:ext>
            </a:extLst>
          </p:cNvPr>
          <p:cNvSpPr txBox="1"/>
          <p:nvPr/>
        </p:nvSpPr>
        <p:spPr>
          <a:xfrm>
            <a:off x="4122112" y="2373006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请求服务器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AEE7D1E-54A1-5AE7-F8C2-BEC197E8666D}"/>
              </a:ext>
            </a:extLst>
          </p:cNvPr>
          <p:cNvSpPr txBox="1"/>
          <p:nvPr/>
        </p:nvSpPr>
        <p:spPr>
          <a:xfrm>
            <a:off x="4726177" y="270977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3.</a:t>
            </a:r>
            <a:r>
              <a:rPr lang="zh-CN" altLang="en-US" sz="105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服务器处理中</a:t>
            </a:r>
            <a:r>
              <a:rPr lang="en-US" altLang="zh-CN" sz="105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…(3s)</a:t>
            </a:r>
            <a:endParaRPr lang="zh-CN" altLang="en-US" sz="1050" dirty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804D6C1-9F15-226C-C25F-EA5917B6CD81}"/>
              </a:ext>
            </a:extLst>
          </p:cNvPr>
          <p:cNvSpPr txBox="1"/>
          <p:nvPr/>
        </p:nvSpPr>
        <p:spPr>
          <a:xfrm>
            <a:off x="7057632" y="2378770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响应客户端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9D3E6CF-1212-398C-6D10-996EB3CA9746}"/>
              </a:ext>
            </a:extLst>
          </p:cNvPr>
          <p:cNvSpPr txBox="1"/>
          <p:nvPr/>
        </p:nvSpPr>
        <p:spPr>
          <a:xfrm>
            <a:off x="7607892" y="1903290"/>
            <a:ext cx="9909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继续访问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02E730-7A34-50EC-D884-309F2073C202}"/>
              </a:ext>
            </a:extLst>
          </p:cNvPr>
          <p:cNvSpPr txBox="1"/>
          <p:nvPr/>
        </p:nvSpPr>
        <p:spPr>
          <a:xfrm>
            <a:off x="2531360" y="4451465"/>
            <a:ext cx="955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正在访问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5EC3C3E-7E2C-43F1-FAA3-539EAF1E1075}"/>
              </a:ext>
            </a:extLst>
          </p:cNvPr>
          <p:cNvSpPr txBox="1"/>
          <p:nvPr/>
        </p:nvSpPr>
        <p:spPr>
          <a:xfrm>
            <a:off x="4122112" y="4893067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请求服务器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A116A2-E1A2-84D5-307A-48997D1D4C89}"/>
              </a:ext>
            </a:extLst>
          </p:cNvPr>
          <p:cNvSpPr txBox="1"/>
          <p:nvPr/>
        </p:nvSpPr>
        <p:spPr>
          <a:xfrm>
            <a:off x="4726177" y="5229836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3.</a:t>
            </a:r>
            <a:r>
              <a:rPr lang="zh-CN" altLang="en-US" sz="105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服务器处理中</a:t>
            </a:r>
            <a:r>
              <a:rPr lang="en-US" altLang="zh-CN" sz="105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…(3s)</a:t>
            </a:r>
            <a:endParaRPr lang="zh-CN" altLang="en-US" sz="1050" dirty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A841C54-4062-8337-6AD0-B55347167EB3}"/>
              </a:ext>
            </a:extLst>
          </p:cNvPr>
          <p:cNvSpPr txBox="1"/>
          <p:nvPr/>
        </p:nvSpPr>
        <p:spPr>
          <a:xfrm>
            <a:off x="7057632" y="4898831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响应客户端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D2C152-684F-996C-1B1F-CD45C3F94A93}"/>
              </a:ext>
            </a:extLst>
          </p:cNvPr>
          <p:cNvSpPr txBox="1"/>
          <p:nvPr/>
        </p:nvSpPr>
        <p:spPr>
          <a:xfrm>
            <a:off x="7607892" y="4423351"/>
            <a:ext cx="9909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继续访问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2F97A1-AFF7-3108-19CA-6B7C1FF2FCD7}"/>
              </a:ext>
            </a:extLst>
          </p:cNvPr>
          <p:cNvSpPr txBox="1"/>
          <p:nvPr/>
        </p:nvSpPr>
        <p:spPr>
          <a:xfrm>
            <a:off x="4726177" y="4422668"/>
            <a:ext cx="2066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2/3.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客户端可以执行其他操作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9E54439-2580-F4B8-B976-FE83F3BA3F62}"/>
              </a:ext>
            </a:extLst>
          </p:cNvPr>
          <p:cNvSpPr txBox="1"/>
          <p:nvPr/>
        </p:nvSpPr>
        <p:spPr>
          <a:xfrm>
            <a:off x="4804577" y="1994275"/>
            <a:ext cx="1763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. . . . . </a:t>
            </a:r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等待</a:t>
            </a:r>
            <a:r>
              <a:rPr lang="en-US" altLang="zh-CN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. . . . .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Shape4">
            <a:extLst>
              <a:ext uri="{FF2B5EF4-FFF2-40B4-BE49-F238E27FC236}">
                <a16:creationId xmlns:a16="http://schemas.microsoft.com/office/drawing/2014/main" id="{4519DB88-A426-4FA2-C0BB-94FA11F1CB4E}"/>
              </a:ext>
            </a:extLst>
          </p:cNvPr>
          <p:cNvSpPr/>
          <p:nvPr/>
        </p:nvSpPr>
        <p:spPr>
          <a:xfrm>
            <a:off x="572563" y="2373006"/>
            <a:ext cx="1141257" cy="257795"/>
          </a:xfrm>
          <a:custGeom>
            <a:avLst/>
            <a:gdLst>
              <a:gd name="connsiteX0" fmla="*/ 1801727 w 2405293"/>
              <a:gd name="connsiteY0" fmla="*/ 467042 h 581009"/>
              <a:gd name="connsiteX1" fmla="*/ 1797069 w 2405293"/>
              <a:gd name="connsiteY1" fmla="*/ 467271 h 581009"/>
              <a:gd name="connsiteX2" fmla="*/ 1955846 w 2405293"/>
              <a:gd name="connsiteY2" fmla="*/ 474115 h 581009"/>
              <a:gd name="connsiteX3" fmla="*/ 1801727 w 2405293"/>
              <a:gd name="connsiteY3" fmla="*/ 467042 h 581009"/>
              <a:gd name="connsiteX4" fmla="*/ 1992390 w 2405293"/>
              <a:gd name="connsiteY4" fmla="*/ 457661 h 581009"/>
              <a:gd name="connsiteX5" fmla="*/ 1987972 w 2405293"/>
              <a:gd name="connsiteY5" fmla="*/ 462764 h 581009"/>
              <a:gd name="connsiteX6" fmla="*/ 2011262 w 2405293"/>
              <a:gd name="connsiteY6" fmla="*/ 461618 h 581009"/>
              <a:gd name="connsiteX7" fmla="*/ 1992390 w 2405293"/>
              <a:gd name="connsiteY7" fmla="*/ 457661 h 581009"/>
              <a:gd name="connsiteX8" fmla="*/ 2229019 w 2405293"/>
              <a:gd name="connsiteY8" fmla="*/ 439831 h 581009"/>
              <a:gd name="connsiteX9" fmla="*/ 2229083 w 2405293"/>
              <a:gd name="connsiteY9" fmla="*/ 441130 h 581009"/>
              <a:gd name="connsiteX10" fmla="*/ 2229019 w 2405293"/>
              <a:gd name="connsiteY10" fmla="*/ 439831 h 581009"/>
              <a:gd name="connsiteX11" fmla="*/ 39387 w 2405293"/>
              <a:gd name="connsiteY11" fmla="*/ 374616 h 581009"/>
              <a:gd name="connsiteX12" fmla="*/ 30071 w 2405293"/>
              <a:gd name="connsiteY12" fmla="*/ 375074 h 581009"/>
              <a:gd name="connsiteX13" fmla="*/ 39387 w 2405293"/>
              <a:gd name="connsiteY13" fmla="*/ 374616 h 581009"/>
              <a:gd name="connsiteX14" fmla="*/ 2034151 w 2405293"/>
              <a:gd name="connsiteY14" fmla="*/ 177708 h 581009"/>
              <a:gd name="connsiteX15" fmla="*/ 2043377 w 2405293"/>
              <a:gd name="connsiteY15" fmla="*/ 177986 h 581009"/>
              <a:gd name="connsiteX16" fmla="*/ 2034061 w 2405293"/>
              <a:gd name="connsiteY16" fmla="*/ 178445 h 581009"/>
              <a:gd name="connsiteX17" fmla="*/ 1755565 w 2405293"/>
              <a:gd name="connsiteY17" fmla="*/ 104535 h 581009"/>
              <a:gd name="connsiteX18" fmla="*/ 1751147 w 2405293"/>
              <a:gd name="connsiteY18" fmla="*/ 109638 h 581009"/>
              <a:gd name="connsiteX19" fmla="*/ 1755565 w 2405293"/>
              <a:gd name="connsiteY19" fmla="*/ 104535 h 581009"/>
              <a:gd name="connsiteX20" fmla="*/ 2047743 w 2405293"/>
              <a:gd name="connsiteY20" fmla="*/ 70618 h 581009"/>
              <a:gd name="connsiteX21" fmla="*/ 2043325 w 2405293"/>
              <a:gd name="connsiteY21" fmla="*/ 75721 h 581009"/>
              <a:gd name="connsiteX22" fmla="*/ 2033769 w 2405293"/>
              <a:gd name="connsiteY22" fmla="*/ 71305 h 581009"/>
              <a:gd name="connsiteX23" fmla="*/ 2047743 w 2405293"/>
              <a:gd name="connsiteY23" fmla="*/ 70618 h 581009"/>
              <a:gd name="connsiteX24" fmla="*/ 2000780 w 2405293"/>
              <a:gd name="connsiteY24" fmla="*/ 65112 h 581009"/>
              <a:gd name="connsiteX25" fmla="*/ 1996153 w 2405293"/>
              <a:gd name="connsiteY25" fmla="*/ 65950 h 581009"/>
              <a:gd name="connsiteX26" fmla="*/ 1996092 w 2405293"/>
              <a:gd name="connsiteY26" fmla="*/ 66012 h 581009"/>
              <a:gd name="connsiteX27" fmla="*/ 1992223 w 2405293"/>
              <a:gd name="connsiteY27" fmla="*/ 66754 h 581009"/>
              <a:gd name="connsiteX28" fmla="*/ 1987286 w 2405293"/>
              <a:gd name="connsiteY28" fmla="*/ 75547 h 581009"/>
              <a:gd name="connsiteX29" fmla="*/ 1996602 w 2405293"/>
              <a:gd name="connsiteY29" fmla="*/ 75088 h 581009"/>
              <a:gd name="connsiteX30" fmla="*/ 1991705 w 2405293"/>
              <a:gd name="connsiteY30" fmla="*/ 70444 h 581009"/>
              <a:gd name="connsiteX31" fmla="*/ 1996092 w 2405293"/>
              <a:gd name="connsiteY31" fmla="*/ 66012 h 581009"/>
              <a:gd name="connsiteX32" fmla="*/ 2000780 w 2405293"/>
              <a:gd name="connsiteY32" fmla="*/ 65112 h 581009"/>
              <a:gd name="connsiteX33" fmla="*/ 2010336 w 2405293"/>
              <a:gd name="connsiteY33" fmla="*/ 69527 h 581009"/>
              <a:gd name="connsiteX34" fmla="*/ 2000780 w 2405293"/>
              <a:gd name="connsiteY34" fmla="*/ 65112 h 581009"/>
              <a:gd name="connsiteX35" fmla="*/ 1963604 w 2405293"/>
              <a:gd name="connsiteY35" fmla="*/ 62381 h 581009"/>
              <a:gd name="connsiteX36" fmla="*/ 1944973 w 2405293"/>
              <a:gd name="connsiteY36" fmla="*/ 63298 h 581009"/>
              <a:gd name="connsiteX37" fmla="*/ 1963604 w 2405293"/>
              <a:gd name="connsiteY37" fmla="*/ 62381 h 581009"/>
              <a:gd name="connsiteX38" fmla="*/ 1219069 w 2405293"/>
              <a:gd name="connsiteY38" fmla="*/ 0 h 581009"/>
              <a:gd name="connsiteX39" fmla="*/ 1527603 w 2405293"/>
              <a:gd name="connsiteY39" fmla="*/ 13808 h 581009"/>
              <a:gd name="connsiteX40" fmla="*/ 959087 w 2405293"/>
              <a:gd name="connsiteY40" fmla="*/ 17677 h 581009"/>
              <a:gd name="connsiteX41" fmla="*/ 945113 w 2405293"/>
              <a:gd name="connsiteY41" fmla="*/ 18365 h 581009"/>
              <a:gd name="connsiteX42" fmla="*/ 1103891 w 2405293"/>
              <a:gd name="connsiteY42" fmla="*/ 25209 h 581009"/>
              <a:gd name="connsiteX43" fmla="*/ 1649598 w 2405293"/>
              <a:gd name="connsiteY43" fmla="*/ 32233 h 581009"/>
              <a:gd name="connsiteX44" fmla="*/ 2071033 w 2405293"/>
              <a:gd name="connsiteY44" fmla="*/ 69472 h 581009"/>
              <a:gd name="connsiteX45" fmla="*/ 2015138 w 2405293"/>
              <a:gd name="connsiteY45" fmla="*/ 72222 h 581009"/>
              <a:gd name="connsiteX46" fmla="*/ 2038907 w 2405293"/>
              <a:gd name="connsiteY46" fmla="*/ 80824 h 581009"/>
              <a:gd name="connsiteX47" fmla="*/ 2043325 w 2405293"/>
              <a:gd name="connsiteY47" fmla="*/ 75721 h 581009"/>
              <a:gd name="connsiteX48" fmla="*/ 2066615 w 2405293"/>
              <a:gd name="connsiteY48" fmla="*/ 74575 h 581009"/>
              <a:gd name="connsiteX49" fmla="*/ 2066854 w 2405293"/>
              <a:gd name="connsiteY49" fmla="*/ 79449 h 581009"/>
              <a:gd name="connsiteX50" fmla="*/ 2104118 w 2405293"/>
              <a:gd name="connsiteY50" fmla="*/ 77615 h 581009"/>
              <a:gd name="connsiteX51" fmla="*/ 2179587 w 2405293"/>
              <a:gd name="connsiteY51" fmla="*/ 93118 h 581009"/>
              <a:gd name="connsiteX52" fmla="*/ 1960034 w 2405293"/>
              <a:gd name="connsiteY52" fmla="*/ 84704 h 581009"/>
              <a:gd name="connsiteX53" fmla="*/ 1904138 w 2405293"/>
              <a:gd name="connsiteY53" fmla="*/ 87454 h 581009"/>
              <a:gd name="connsiteX54" fmla="*/ 2058962 w 2405293"/>
              <a:gd name="connsiteY54" fmla="*/ 108823 h 581009"/>
              <a:gd name="connsiteX55" fmla="*/ 1755565 w 2405293"/>
              <a:gd name="connsiteY55" fmla="*/ 104535 h 581009"/>
              <a:gd name="connsiteX56" fmla="*/ 1666825 w 2405293"/>
              <a:gd name="connsiteY56" fmla="*/ 104015 h 581009"/>
              <a:gd name="connsiteX57" fmla="*/ 1671723 w 2405293"/>
              <a:gd name="connsiteY57" fmla="*/ 108660 h 581009"/>
              <a:gd name="connsiteX58" fmla="*/ 1924601 w 2405293"/>
              <a:gd name="connsiteY58" fmla="*/ 130090 h 581009"/>
              <a:gd name="connsiteX59" fmla="*/ 1798909 w 2405293"/>
              <a:gd name="connsiteY59" fmla="*/ 131389 h 581009"/>
              <a:gd name="connsiteX60" fmla="*/ 1920423 w 2405293"/>
              <a:gd name="connsiteY60" fmla="*/ 140067 h 581009"/>
              <a:gd name="connsiteX61" fmla="*/ 1906929 w 2405293"/>
              <a:gd name="connsiteY61" fmla="*/ 150501 h 581009"/>
              <a:gd name="connsiteX62" fmla="*/ 2019128 w 2405293"/>
              <a:gd name="connsiteY62" fmla="*/ 159638 h 581009"/>
              <a:gd name="connsiteX63" fmla="*/ 1986522 w 2405293"/>
              <a:gd name="connsiteY63" fmla="*/ 161242 h 581009"/>
              <a:gd name="connsiteX64" fmla="*/ 1996078 w 2405293"/>
              <a:gd name="connsiteY64" fmla="*/ 165657 h 581009"/>
              <a:gd name="connsiteX65" fmla="*/ 2010532 w 2405293"/>
              <a:gd name="connsiteY65" fmla="*/ 174717 h 581009"/>
              <a:gd name="connsiteX66" fmla="*/ 2061529 w 2405293"/>
              <a:gd name="connsiteY66" fmla="*/ 167323 h 581009"/>
              <a:gd name="connsiteX67" fmla="*/ 2034842 w 2405293"/>
              <a:gd name="connsiteY67" fmla="*/ 172070 h 581009"/>
              <a:gd name="connsiteX68" fmla="*/ 2034151 w 2405293"/>
              <a:gd name="connsiteY68" fmla="*/ 177708 h 581009"/>
              <a:gd name="connsiteX69" fmla="*/ 1868334 w 2405293"/>
              <a:gd name="connsiteY69" fmla="*/ 172716 h 581009"/>
              <a:gd name="connsiteX70" fmla="*/ 1693471 w 2405293"/>
              <a:gd name="connsiteY70" fmla="*/ 171100 h 581009"/>
              <a:gd name="connsiteX71" fmla="*/ 1857130 w 2405293"/>
              <a:gd name="connsiteY71" fmla="*/ 182264 h 581009"/>
              <a:gd name="connsiteX72" fmla="*/ 2301393 w 2405293"/>
              <a:gd name="connsiteY72" fmla="*/ 208935 h 581009"/>
              <a:gd name="connsiteX73" fmla="*/ 2092338 w 2405293"/>
              <a:gd name="connsiteY73" fmla="*/ 224106 h 581009"/>
              <a:gd name="connsiteX74" fmla="*/ 2008016 w 2405293"/>
              <a:gd name="connsiteY74" fmla="*/ 218484 h 581009"/>
              <a:gd name="connsiteX75" fmla="*/ 2004077 w 2405293"/>
              <a:gd name="connsiteY75" fmla="*/ 233334 h 581009"/>
              <a:gd name="connsiteX76" fmla="*/ 2214315 w 2405293"/>
              <a:gd name="connsiteY76" fmla="*/ 242206 h 581009"/>
              <a:gd name="connsiteX77" fmla="*/ 2280469 w 2405293"/>
              <a:gd name="connsiteY77" fmla="*/ 258167 h 581009"/>
              <a:gd name="connsiteX78" fmla="*/ 2350338 w 2405293"/>
              <a:gd name="connsiteY78" fmla="*/ 254730 h 581009"/>
              <a:gd name="connsiteX79" fmla="*/ 2285607 w 2405293"/>
              <a:gd name="connsiteY79" fmla="*/ 267686 h 581009"/>
              <a:gd name="connsiteX80" fmla="*/ 2290504 w 2405293"/>
              <a:gd name="connsiteY80" fmla="*/ 272330 h 581009"/>
              <a:gd name="connsiteX81" fmla="*/ 2369928 w 2405293"/>
              <a:gd name="connsiteY81" fmla="*/ 273307 h 581009"/>
              <a:gd name="connsiteX82" fmla="*/ 2370168 w 2405293"/>
              <a:gd name="connsiteY82" fmla="*/ 278182 h 581009"/>
              <a:gd name="connsiteX83" fmla="*/ 2356674 w 2405293"/>
              <a:gd name="connsiteY83" fmla="*/ 288616 h 581009"/>
              <a:gd name="connsiteX84" fmla="*/ 2314992 w 2405293"/>
              <a:gd name="connsiteY84" fmla="*/ 295552 h 581009"/>
              <a:gd name="connsiteX85" fmla="*/ 2212758 w 2405293"/>
              <a:gd name="connsiteY85" fmla="*/ 305468 h 581009"/>
              <a:gd name="connsiteX86" fmla="*/ 2338931 w 2405293"/>
              <a:gd name="connsiteY86" fmla="*/ 313916 h 581009"/>
              <a:gd name="connsiteX87" fmla="*/ 2013259 w 2405293"/>
              <a:gd name="connsiteY87" fmla="*/ 325053 h 581009"/>
              <a:gd name="connsiteX88" fmla="*/ 2013499 w 2405293"/>
              <a:gd name="connsiteY88" fmla="*/ 329927 h 581009"/>
              <a:gd name="connsiteX89" fmla="*/ 2246802 w 2405293"/>
              <a:gd name="connsiteY89" fmla="*/ 333106 h 581009"/>
              <a:gd name="connsiteX90" fmla="*/ 2317390 w 2405293"/>
              <a:gd name="connsiteY90" fmla="*/ 344288 h 581009"/>
              <a:gd name="connsiteX91" fmla="*/ 2378183 w 2405293"/>
              <a:gd name="connsiteY91" fmla="*/ 346183 h 581009"/>
              <a:gd name="connsiteX92" fmla="*/ 2369347 w 2405293"/>
              <a:gd name="connsiteY92" fmla="*/ 356388 h 581009"/>
              <a:gd name="connsiteX93" fmla="*/ 2346537 w 2405293"/>
              <a:gd name="connsiteY93" fmla="*/ 367282 h 581009"/>
              <a:gd name="connsiteX94" fmla="*/ 2095321 w 2405293"/>
              <a:gd name="connsiteY94" fmla="*/ 379641 h 581009"/>
              <a:gd name="connsiteX95" fmla="*/ 2095561 w 2405293"/>
              <a:gd name="connsiteY95" fmla="*/ 384515 h 581009"/>
              <a:gd name="connsiteX96" fmla="*/ 2300437 w 2405293"/>
              <a:gd name="connsiteY96" fmla="*/ 379321 h 581009"/>
              <a:gd name="connsiteX97" fmla="*/ 2291601 w 2405293"/>
              <a:gd name="connsiteY97" fmla="*/ 389526 h 581009"/>
              <a:gd name="connsiteX98" fmla="*/ 2305815 w 2405293"/>
              <a:gd name="connsiteY98" fmla="*/ 393712 h 581009"/>
              <a:gd name="connsiteX99" fmla="*/ 2082786 w 2405293"/>
              <a:gd name="connsiteY99" fmla="*/ 409571 h 581009"/>
              <a:gd name="connsiteX100" fmla="*/ 2078367 w 2405293"/>
              <a:gd name="connsiteY100" fmla="*/ 414673 h 581009"/>
              <a:gd name="connsiteX101" fmla="*/ 2101897 w 2405293"/>
              <a:gd name="connsiteY101" fmla="*/ 418401 h 581009"/>
              <a:gd name="connsiteX102" fmla="*/ 2405293 w 2405293"/>
              <a:gd name="connsiteY102" fmla="*/ 422690 h 581009"/>
              <a:gd name="connsiteX103" fmla="*/ 2400875 w 2405293"/>
              <a:gd name="connsiteY103" fmla="*/ 427793 h 581009"/>
              <a:gd name="connsiteX104" fmla="*/ 2228843 w 2405293"/>
              <a:gd name="connsiteY104" fmla="*/ 436257 h 581009"/>
              <a:gd name="connsiteX105" fmla="*/ 2229019 w 2405293"/>
              <a:gd name="connsiteY105" fmla="*/ 439831 h 581009"/>
              <a:gd name="connsiteX106" fmla="*/ 2200761 w 2405293"/>
              <a:gd name="connsiteY106" fmla="*/ 441221 h 581009"/>
              <a:gd name="connsiteX107" fmla="*/ 2205179 w 2405293"/>
              <a:gd name="connsiteY107" fmla="*/ 436118 h 581009"/>
              <a:gd name="connsiteX108" fmla="*/ 1971651 w 2405293"/>
              <a:gd name="connsiteY108" fmla="*/ 428392 h 581009"/>
              <a:gd name="connsiteX109" fmla="*/ 2107603 w 2405293"/>
              <a:gd name="connsiteY109" fmla="*/ 445804 h 581009"/>
              <a:gd name="connsiteX110" fmla="*/ 2042632 w 2405293"/>
              <a:gd name="connsiteY110" fmla="*/ 453887 h 581009"/>
              <a:gd name="connsiteX111" fmla="*/ 2019103 w 2405293"/>
              <a:gd name="connsiteY111" fmla="*/ 450158 h 581009"/>
              <a:gd name="connsiteX112" fmla="*/ 2113203 w 2405293"/>
              <a:gd name="connsiteY112" fmla="*/ 464745 h 581009"/>
              <a:gd name="connsiteX113" fmla="*/ 2169338 w 2405293"/>
              <a:gd name="connsiteY113" fmla="*/ 466869 h 581009"/>
              <a:gd name="connsiteX114" fmla="*/ 2156084 w 2405293"/>
              <a:gd name="connsiteY114" fmla="*/ 482177 h 581009"/>
              <a:gd name="connsiteX115" fmla="*/ 2198245 w 2405293"/>
              <a:gd name="connsiteY115" fmla="*/ 484988 h 581009"/>
              <a:gd name="connsiteX116" fmla="*/ 2258558 w 2405293"/>
              <a:gd name="connsiteY116" fmla="*/ 477135 h 581009"/>
              <a:gd name="connsiteX117" fmla="*/ 2059522 w 2405293"/>
              <a:gd name="connsiteY117" fmla="*/ 506144 h 581009"/>
              <a:gd name="connsiteX118" fmla="*/ 1961706 w 2405293"/>
              <a:gd name="connsiteY118" fmla="*/ 510956 h 581009"/>
              <a:gd name="connsiteX119" fmla="*/ 1966603 w 2405293"/>
              <a:gd name="connsiteY119" fmla="*/ 515601 h 581009"/>
              <a:gd name="connsiteX120" fmla="*/ 2092536 w 2405293"/>
              <a:gd name="connsiteY120" fmla="*/ 519175 h 581009"/>
              <a:gd name="connsiteX121" fmla="*/ 2041539 w 2405293"/>
              <a:gd name="connsiteY121" fmla="*/ 526570 h 581009"/>
              <a:gd name="connsiteX122" fmla="*/ 2004515 w 2405293"/>
              <a:gd name="connsiteY122" fmla="*/ 533277 h 581009"/>
              <a:gd name="connsiteX123" fmla="*/ 1575185 w 2405293"/>
              <a:gd name="connsiteY123" fmla="*/ 525413 h 581009"/>
              <a:gd name="connsiteX124" fmla="*/ 1421306 w 2405293"/>
              <a:gd name="connsiteY124" fmla="*/ 523213 h 581009"/>
              <a:gd name="connsiteX125" fmla="*/ 1421546 w 2405293"/>
              <a:gd name="connsiteY125" fmla="*/ 528087 h 581009"/>
              <a:gd name="connsiteX126" fmla="*/ 1351437 w 2405293"/>
              <a:gd name="connsiteY126" fmla="*/ 526650 h 581009"/>
              <a:gd name="connsiteX127" fmla="*/ 1295542 w 2405293"/>
              <a:gd name="connsiteY127" fmla="*/ 529400 h 581009"/>
              <a:gd name="connsiteX128" fmla="*/ 401283 w 2405293"/>
              <a:gd name="connsiteY128" fmla="*/ 549296 h 581009"/>
              <a:gd name="connsiteX129" fmla="*/ 237847 w 2405293"/>
              <a:gd name="connsiteY129" fmla="*/ 542681 h 581009"/>
              <a:gd name="connsiteX130" fmla="*/ 233429 w 2405293"/>
              <a:gd name="connsiteY130" fmla="*/ 547784 h 581009"/>
              <a:gd name="connsiteX131" fmla="*/ 1133545 w 2405293"/>
              <a:gd name="connsiteY131" fmla="*/ 552027 h 581009"/>
              <a:gd name="connsiteX132" fmla="*/ 1395021 w 2405293"/>
              <a:gd name="connsiteY132" fmla="*/ 558379 h 581009"/>
              <a:gd name="connsiteX133" fmla="*/ 895823 w 2405293"/>
              <a:gd name="connsiteY133" fmla="*/ 553952 h 581009"/>
              <a:gd name="connsiteX134" fmla="*/ 667896 w 2405293"/>
              <a:gd name="connsiteY134" fmla="*/ 565166 h 581009"/>
              <a:gd name="connsiteX135" fmla="*/ 672794 w 2405293"/>
              <a:gd name="connsiteY135" fmla="*/ 569810 h 581009"/>
              <a:gd name="connsiteX136" fmla="*/ 1302102 w 2405293"/>
              <a:gd name="connsiteY136" fmla="*/ 567835 h 581009"/>
              <a:gd name="connsiteX137" fmla="*/ 966410 w 2405293"/>
              <a:gd name="connsiteY137" fmla="*/ 565135 h 581009"/>
              <a:gd name="connsiteX138" fmla="*/ 570630 w 2405293"/>
              <a:gd name="connsiteY138" fmla="*/ 574837 h 581009"/>
              <a:gd name="connsiteX139" fmla="*/ 445177 w 2405293"/>
              <a:gd name="connsiteY139" fmla="*/ 581009 h 581009"/>
              <a:gd name="connsiteX140" fmla="*/ 107583 w 2405293"/>
              <a:gd name="connsiteY140" fmla="*/ 539645 h 581009"/>
              <a:gd name="connsiteX141" fmla="*/ 116659 w 2405293"/>
              <a:gd name="connsiteY141" fmla="*/ 534312 h 581009"/>
              <a:gd name="connsiteX142" fmla="*/ 87768 w 2405293"/>
              <a:gd name="connsiteY142" fmla="*/ 516518 h 581009"/>
              <a:gd name="connsiteX143" fmla="*/ 35588 w 2405293"/>
              <a:gd name="connsiteY143" fmla="*/ 499870 h 581009"/>
              <a:gd name="connsiteX144" fmla="*/ 33926 w 2405293"/>
              <a:gd name="connsiteY144" fmla="*/ 466078 h 581009"/>
              <a:gd name="connsiteX145" fmla="*/ 123369 w 2405293"/>
              <a:gd name="connsiteY145" fmla="*/ 480894 h 581009"/>
              <a:gd name="connsiteX146" fmla="*/ 151077 w 2405293"/>
              <a:gd name="connsiteY146" fmla="*/ 474646 h 581009"/>
              <a:gd name="connsiteX147" fmla="*/ 99120 w 2405293"/>
              <a:gd name="connsiteY147" fmla="*/ 462546 h 581009"/>
              <a:gd name="connsiteX148" fmla="*/ 103539 w 2405293"/>
              <a:gd name="connsiteY148" fmla="*/ 457443 h 581009"/>
              <a:gd name="connsiteX149" fmla="*/ 102819 w 2405293"/>
              <a:gd name="connsiteY149" fmla="*/ 442822 h 581009"/>
              <a:gd name="connsiteX150" fmla="*/ 130767 w 2405293"/>
              <a:gd name="connsiteY150" fmla="*/ 441447 h 581009"/>
              <a:gd name="connsiteX151" fmla="*/ 82285 w 2405293"/>
              <a:gd name="connsiteY151" fmla="*/ 405074 h 581009"/>
              <a:gd name="connsiteX152" fmla="*/ 105335 w 2405293"/>
              <a:gd name="connsiteY152" fmla="*/ 399055 h 581009"/>
              <a:gd name="connsiteX153" fmla="*/ 44063 w 2405293"/>
              <a:gd name="connsiteY153" fmla="*/ 387413 h 581009"/>
              <a:gd name="connsiteX154" fmla="*/ 15396 w 2405293"/>
              <a:gd name="connsiteY154" fmla="*/ 374167 h 581009"/>
              <a:gd name="connsiteX155" fmla="*/ 19815 w 2405293"/>
              <a:gd name="connsiteY155" fmla="*/ 369065 h 581009"/>
              <a:gd name="connsiteX156" fmla="*/ 10259 w 2405293"/>
              <a:gd name="connsiteY156" fmla="*/ 364649 h 581009"/>
              <a:gd name="connsiteX157" fmla="*/ 5600 w 2405293"/>
              <a:gd name="connsiteY157" fmla="*/ 364878 h 581009"/>
              <a:gd name="connsiteX158" fmla="*/ 0 w 2405293"/>
              <a:gd name="connsiteY158" fmla="*/ 345938 h 581009"/>
              <a:gd name="connsiteX159" fmla="*/ 18631 w 2405293"/>
              <a:gd name="connsiteY159" fmla="*/ 345022 h 581009"/>
              <a:gd name="connsiteX160" fmla="*/ 79664 w 2405293"/>
              <a:gd name="connsiteY160" fmla="*/ 351790 h 581009"/>
              <a:gd name="connsiteX161" fmla="*/ 78721 w 2405293"/>
              <a:gd name="connsiteY161" fmla="*/ 332620 h 581009"/>
              <a:gd name="connsiteX162" fmla="*/ 92215 w 2405293"/>
              <a:gd name="connsiteY162" fmla="*/ 322185 h 581009"/>
              <a:gd name="connsiteX163" fmla="*/ 40035 w 2405293"/>
              <a:gd name="connsiteY163" fmla="*/ 305537 h 581009"/>
              <a:gd name="connsiteX164" fmla="*/ 21163 w 2405293"/>
              <a:gd name="connsiteY164" fmla="*/ 301580 h 581009"/>
              <a:gd name="connsiteX165" fmla="*/ 71681 w 2405293"/>
              <a:gd name="connsiteY165" fmla="*/ 284438 h 581009"/>
              <a:gd name="connsiteX166" fmla="*/ 113362 w 2405293"/>
              <a:gd name="connsiteY166" fmla="*/ 277502 h 581009"/>
              <a:gd name="connsiteX167" fmla="*/ 85655 w 2405293"/>
              <a:gd name="connsiteY167" fmla="*/ 283750 h 581009"/>
              <a:gd name="connsiteX168" fmla="*/ 151105 w 2405293"/>
              <a:gd name="connsiteY168" fmla="*/ 285416 h 581009"/>
              <a:gd name="connsiteX169" fmla="*/ 103583 w 2405293"/>
              <a:gd name="connsiteY169" fmla="*/ 268538 h 581009"/>
              <a:gd name="connsiteX170" fmla="*/ 70498 w 2405293"/>
              <a:gd name="connsiteY170" fmla="*/ 260394 h 581009"/>
              <a:gd name="connsiteX171" fmla="*/ 60702 w 2405293"/>
              <a:gd name="connsiteY171" fmla="*/ 251106 h 581009"/>
              <a:gd name="connsiteX172" fmla="*/ 65120 w 2405293"/>
              <a:gd name="connsiteY172" fmla="*/ 246003 h 581009"/>
              <a:gd name="connsiteX173" fmla="*/ 55565 w 2405293"/>
              <a:gd name="connsiteY173" fmla="*/ 241588 h 581009"/>
              <a:gd name="connsiteX174" fmla="*/ 92349 w 2405293"/>
              <a:gd name="connsiteY174" fmla="*/ 230007 h 581009"/>
              <a:gd name="connsiteX175" fmla="*/ 64161 w 2405293"/>
              <a:gd name="connsiteY175" fmla="*/ 226508 h 581009"/>
              <a:gd name="connsiteX176" fmla="*/ 96288 w 2405293"/>
              <a:gd name="connsiteY176" fmla="*/ 215157 h 581009"/>
              <a:gd name="connsiteX177" fmla="*/ 96048 w 2405293"/>
              <a:gd name="connsiteY177" fmla="*/ 210284 h 581009"/>
              <a:gd name="connsiteX178" fmla="*/ 155881 w 2405293"/>
              <a:gd name="connsiteY178" fmla="*/ 192683 h 581009"/>
              <a:gd name="connsiteX179" fmla="*/ 155401 w 2405293"/>
              <a:gd name="connsiteY179" fmla="*/ 182936 h 581009"/>
              <a:gd name="connsiteX180" fmla="*/ 80635 w 2405293"/>
              <a:gd name="connsiteY180" fmla="*/ 181729 h 581009"/>
              <a:gd name="connsiteX181" fmla="*/ 131393 w 2405293"/>
              <a:gd name="connsiteY181" fmla="*/ 169461 h 581009"/>
              <a:gd name="connsiteX182" fmla="*/ 130450 w 2405293"/>
              <a:gd name="connsiteY182" fmla="*/ 150292 h 581009"/>
              <a:gd name="connsiteX183" fmla="*/ 36348 w 2405293"/>
              <a:gd name="connsiteY183" fmla="*/ 135705 h 581009"/>
              <a:gd name="connsiteX184" fmla="*/ 73132 w 2405293"/>
              <a:gd name="connsiteY184" fmla="*/ 124124 h 581009"/>
              <a:gd name="connsiteX185" fmla="*/ 147658 w 2405293"/>
              <a:gd name="connsiteY185" fmla="*/ 120458 h 581009"/>
              <a:gd name="connsiteX186" fmla="*/ 67531 w 2405293"/>
              <a:gd name="connsiteY186" fmla="*/ 105184 h 581009"/>
              <a:gd name="connsiteX187" fmla="*/ 62633 w 2405293"/>
              <a:gd name="connsiteY187" fmla="*/ 100540 h 581009"/>
              <a:gd name="connsiteX188" fmla="*/ 144573 w 2405293"/>
              <a:gd name="connsiteY188" fmla="*/ 57751 h 581009"/>
              <a:gd name="connsiteX189" fmla="*/ 209304 w 2405293"/>
              <a:gd name="connsiteY189" fmla="*/ 44795 h 581009"/>
              <a:gd name="connsiteX190" fmla="*/ 260781 w 2405293"/>
              <a:gd name="connsiteY190" fmla="*/ 47148 h 581009"/>
              <a:gd name="connsiteX191" fmla="*/ 260541 w 2405293"/>
              <a:gd name="connsiteY191" fmla="*/ 42274 h 581009"/>
              <a:gd name="connsiteX192" fmla="*/ 204167 w 2405293"/>
              <a:gd name="connsiteY192" fmla="*/ 35277 h 581009"/>
              <a:gd name="connsiteX193" fmla="*/ 241430 w 2405293"/>
              <a:gd name="connsiteY193" fmla="*/ 33444 h 581009"/>
              <a:gd name="connsiteX194" fmla="*/ 441171 w 2405293"/>
              <a:gd name="connsiteY194" fmla="*/ 18731 h 581009"/>
              <a:gd name="connsiteX195" fmla="*/ 487509 w 2405293"/>
              <a:gd name="connsiteY195" fmla="*/ 11566 h 581009"/>
              <a:gd name="connsiteX196" fmla="*/ 571592 w 2405293"/>
              <a:gd name="connsiteY196" fmla="*/ 12314 h 581009"/>
              <a:gd name="connsiteX197" fmla="*/ 618410 w 2405293"/>
              <a:gd name="connsiteY197" fmla="*/ 14897 h 581009"/>
              <a:gd name="connsiteX198" fmla="*/ 1219069 w 2405293"/>
              <a:gd name="connsiteY198" fmla="*/ 0 h 58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2405293" h="581009">
                <a:moveTo>
                  <a:pt x="1801727" y="467042"/>
                </a:moveTo>
                <a:cubicBezTo>
                  <a:pt x="1801727" y="467042"/>
                  <a:pt x="1801727" y="467042"/>
                  <a:pt x="1797069" y="467271"/>
                </a:cubicBezTo>
                <a:lnTo>
                  <a:pt x="1955846" y="474115"/>
                </a:lnTo>
                <a:cubicBezTo>
                  <a:pt x="1955846" y="474115"/>
                  <a:pt x="1955846" y="474115"/>
                  <a:pt x="1801727" y="467042"/>
                </a:cubicBezTo>
                <a:close/>
                <a:moveTo>
                  <a:pt x="1992390" y="457661"/>
                </a:moveTo>
                <a:lnTo>
                  <a:pt x="1987972" y="462764"/>
                </a:lnTo>
                <a:cubicBezTo>
                  <a:pt x="1987972" y="462764"/>
                  <a:pt x="1987972" y="462764"/>
                  <a:pt x="2011262" y="461618"/>
                </a:cubicBezTo>
                <a:cubicBezTo>
                  <a:pt x="2011262" y="461618"/>
                  <a:pt x="2011262" y="461618"/>
                  <a:pt x="1992390" y="457661"/>
                </a:cubicBezTo>
                <a:close/>
                <a:moveTo>
                  <a:pt x="2229019" y="439831"/>
                </a:moveTo>
                <a:lnTo>
                  <a:pt x="2229083" y="441130"/>
                </a:lnTo>
                <a:lnTo>
                  <a:pt x="2229019" y="439831"/>
                </a:lnTo>
                <a:close/>
                <a:moveTo>
                  <a:pt x="39387" y="374616"/>
                </a:moveTo>
                <a:cubicBezTo>
                  <a:pt x="39387" y="374616"/>
                  <a:pt x="39387" y="374616"/>
                  <a:pt x="30071" y="375074"/>
                </a:cubicBezTo>
                <a:cubicBezTo>
                  <a:pt x="30550" y="384821"/>
                  <a:pt x="39387" y="374616"/>
                  <a:pt x="39387" y="374616"/>
                </a:cubicBezTo>
                <a:close/>
                <a:moveTo>
                  <a:pt x="2034151" y="177708"/>
                </a:moveTo>
                <a:lnTo>
                  <a:pt x="2043377" y="177986"/>
                </a:lnTo>
                <a:cubicBezTo>
                  <a:pt x="2034061" y="178445"/>
                  <a:pt x="2034061" y="178445"/>
                  <a:pt x="2034061" y="178445"/>
                </a:cubicBezTo>
                <a:close/>
                <a:moveTo>
                  <a:pt x="1755565" y="104535"/>
                </a:moveTo>
                <a:cubicBezTo>
                  <a:pt x="1755565" y="104535"/>
                  <a:pt x="1755565" y="104535"/>
                  <a:pt x="1751147" y="109638"/>
                </a:cubicBezTo>
                <a:cubicBezTo>
                  <a:pt x="1751147" y="109638"/>
                  <a:pt x="1751147" y="109638"/>
                  <a:pt x="1755565" y="104535"/>
                </a:cubicBezTo>
                <a:close/>
                <a:moveTo>
                  <a:pt x="2047743" y="70618"/>
                </a:moveTo>
                <a:cubicBezTo>
                  <a:pt x="2043325" y="75721"/>
                  <a:pt x="2043325" y="75721"/>
                  <a:pt x="2043325" y="75721"/>
                </a:cubicBezTo>
                <a:cubicBezTo>
                  <a:pt x="2043325" y="75721"/>
                  <a:pt x="2043325" y="75721"/>
                  <a:pt x="2033769" y="71305"/>
                </a:cubicBezTo>
                <a:cubicBezTo>
                  <a:pt x="2038428" y="71076"/>
                  <a:pt x="2043325" y="75721"/>
                  <a:pt x="2047743" y="70618"/>
                </a:cubicBezTo>
                <a:close/>
                <a:moveTo>
                  <a:pt x="2000780" y="65112"/>
                </a:moveTo>
                <a:cubicBezTo>
                  <a:pt x="1998451" y="65226"/>
                  <a:pt x="1997287" y="65284"/>
                  <a:pt x="1996153" y="65950"/>
                </a:cubicBezTo>
                <a:lnTo>
                  <a:pt x="1996092" y="66012"/>
                </a:lnTo>
                <a:lnTo>
                  <a:pt x="1992223" y="66754"/>
                </a:lnTo>
                <a:cubicBezTo>
                  <a:pt x="1989411" y="68114"/>
                  <a:pt x="1987202" y="70665"/>
                  <a:pt x="1987286" y="75547"/>
                </a:cubicBezTo>
                <a:cubicBezTo>
                  <a:pt x="1987286" y="75547"/>
                  <a:pt x="1987286" y="75547"/>
                  <a:pt x="1996602" y="75088"/>
                </a:cubicBezTo>
                <a:cubicBezTo>
                  <a:pt x="1996602" y="75088"/>
                  <a:pt x="1996602" y="75088"/>
                  <a:pt x="1991705" y="70444"/>
                </a:cubicBezTo>
                <a:lnTo>
                  <a:pt x="1996092" y="66012"/>
                </a:lnTo>
                <a:lnTo>
                  <a:pt x="2000780" y="65112"/>
                </a:lnTo>
                <a:cubicBezTo>
                  <a:pt x="2005439" y="64882"/>
                  <a:pt x="2010336" y="69527"/>
                  <a:pt x="2010336" y="69527"/>
                </a:cubicBezTo>
                <a:cubicBezTo>
                  <a:pt x="2005679" y="69757"/>
                  <a:pt x="2005439" y="64882"/>
                  <a:pt x="2000780" y="65112"/>
                </a:cubicBezTo>
                <a:close/>
                <a:moveTo>
                  <a:pt x="1963604" y="62381"/>
                </a:moveTo>
                <a:lnTo>
                  <a:pt x="1944973" y="63298"/>
                </a:lnTo>
                <a:cubicBezTo>
                  <a:pt x="1949870" y="67942"/>
                  <a:pt x="1968981" y="76773"/>
                  <a:pt x="1963604" y="62381"/>
                </a:cubicBezTo>
                <a:close/>
                <a:moveTo>
                  <a:pt x="1219069" y="0"/>
                </a:moveTo>
                <a:cubicBezTo>
                  <a:pt x="1322022" y="4706"/>
                  <a:pt x="1420062" y="4443"/>
                  <a:pt x="1527603" y="13808"/>
                </a:cubicBezTo>
                <a:cubicBezTo>
                  <a:pt x="1345792" y="13308"/>
                  <a:pt x="1149990" y="13170"/>
                  <a:pt x="959087" y="17677"/>
                </a:cubicBezTo>
                <a:cubicBezTo>
                  <a:pt x="959087" y="17677"/>
                  <a:pt x="959087" y="17677"/>
                  <a:pt x="945113" y="18365"/>
                </a:cubicBezTo>
                <a:cubicBezTo>
                  <a:pt x="945113" y="18365"/>
                  <a:pt x="945113" y="18365"/>
                  <a:pt x="1103891" y="25209"/>
                </a:cubicBezTo>
                <a:cubicBezTo>
                  <a:pt x="1103891" y="25209"/>
                  <a:pt x="1103891" y="25209"/>
                  <a:pt x="1649598" y="32233"/>
                </a:cubicBezTo>
                <a:cubicBezTo>
                  <a:pt x="1789727" y="39669"/>
                  <a:pt x="1934841" y="47186"/>
                  <a:pt x="2071033" y="69472"/>
                </a:cubicBezTo>
                <a:cubicBezTo>
                  <a:pt x="2057299" y="75034"/>
                  <a:pt x="2023735" y="57143"/>
                  <a:pt x="2015138" y="72222"/>
                </a:cubicBezTo>
                <a:cubicBezTo>
                  <a:pt x="2020276" y="81740"/>
                  <a:pt x="2029351" y="76408"/>
                  <a:pt x="2038907" y="80824"/>
                </a:cubicBezTo>
                <a:cubicBezTo>
                  <a:pt x="2038907" y="80824"/>
                  <a:pt x="2038907" y="80824"/>
                  <a:pt x="2043325" y="75721"/>
                </a:cubicBezTo>
                <a:cubicBezTo>
                  <a:pt x="2052881" y="80136"/>
                  <a:pt x="2062436" y="84551"/>
                  <a:pt x="2066615" y="74575"/>
                </a:cubicBezTo>
                <a:cubicBezTo>
                  <a:pt x="2066854" y="79449"/>
                  <a:pt x="2066854" y="79449"/>
                  <a:pt x="2066854" y="79449"/>
                </a:cubicBezTo>
                <a:cubicBezTo>
                  <a:pt x="2080348" y="69013"/>
                  <a:pt x="2090384" y="83176"/>
                  <a:pt x="2104118" y="77615"/>
                </a:cubicBezTo>
                <a:cubicBezTo>
                  <a:pt x="2127631" y="81018"/>
                  <a:pt x="2165374" y="88932"/>
                  <a:pt x="2179587" y="93118"/>
                </a:cubicBezTo>
                <a:cubicBezTo>
                  <a:pt x="2109719" y="96556"/>
                  <a:pt x="2025484" y="86369"/>
                  <a:pt x="1960034" y="84704"/>
                </a:cubicBezTo>
                <a:cubicBezTo>
                  <a:pt x="1941162" y="80747"/>
                  <a:pt x="1917633" y="77019"/>
                  <a:pt x="1904138" y="87454"/>
                </a:cubicBezTo>
                <a:cubicBezTo>
                  <a:pt x="1955768" y="99244"/>
                  <a:pt x="2011439" y="91946"/>
                  <a:pt x="2058962" y="108823"/>
                </a:cubicBezTo>
                <a:cubicBezTo>
                  <a:pt x="1960922" y="109088"/>
                  <a:pt x="1844066" y="100181"/>
                  <a:pt x="1755565" y="104535"/>
                </a:cubicBezTo>
                <a:cubicBezTo>
                  <a:pt x="1727138" y="96162"/>
                  <a:pt x="1695012" y="107514"/>
                  <a:pt x="1666825" y="104015"/>
                </a:cubicBezTo>
                <a:cubicBezTo>
                  <a:pt x="1666825" y="104015"/>
                  <a:pt x="1666825" y="104015"/>
                  <a:pt x="1671723" y="108660"/>
                </a:cubicBezTo>
                <a:cubicBezTo>
                  <a:pt x="1751850" y="123933"/>
                  <a:pt x="1840040" y="119594"/>
                  <a:pt x="1924601" y="130090"/>
                </a:cubicBezTo>
                <a:cubicBezTo>
                  <a:pt x="1887889" y="136782"/>
                  <a:pt x="1835693" y="119808"/>
                  <a:pt x="1798909" y="131389"/>
                </a:cubicBezTo>
                <a:cubicBezTo>
                  <a:pt x="1840999" y="139089"/>
                  <a:pt x="1882920" y="137026"/>
                  <a:pt x="1920423" y="140067"/>
                </a:cubicBezTo>
                <a:cubicBezTo>
                  <a:pt x="1916005" y="145170"/>
                  <a:pt x="1906449" y="140755"/>
                  <a:pt x="1906929" y="150501"/>
                </a:cubicBezTo>
                <a:cubicBezTo>
                  <a:pt x="1939224" y="148913"/>
                  <a:pt x="1986283" y="156368"/>
                  <a:pt x="2019128" y="159638"/>
                </a:cubicBezTo>
                <a:cubicBezTo>
                  <a:pt x="2019847" y="174259"/>
                  <a:pt x="2000017" y="150807"/>
                  <a:pt x="1986522" y="161242"/>
                </a:cubicBezTo>
                <a:cubicBezTo>
                  <a:pt x="1986762" y="166115"/>
                  <a:pt x="1991420" y="165886"/>
                  <a:pt x="1996078" y="165657"/>
                </a:cubicBezTo>
                <a:cubicBezTo>
                  <a:pt x="1991900" y="175634"/>
                  <a:pt x="2005634" y="170073"/>
                  <a:pt x="2010532" y="174717"/>
                </a:cubicBezTo>
                <a:cubicBezTo>
                  <a:pt x="2029403" y="178674"/>
                  <a:pt x="2042418" y="158492"/>
                  <a:pt x="2061529" y="167323"/>
                </a:cubicBezTo>
                <a:cubicBezTo>
                  <a:pt x="2054901" y="174976"/>
                  <a:pt x="2039740" y="169310"/>
                  <a:pt x="2034842" y="172070"/>
                </a:cubicBezTo>
                <a:lnTo>
                  <a:pt x="2034151" y="177708"/>
                </a:lnTo>
                <a:lnTo>
                  <a:pt x="1868334" y="172716"/>
                </a:lnTo>
                <a:cubicBezTo>
                  <a:pt x="1809922" y="170175"/>
                  <a:pt x="1751540" y="168243"/>
                  <a:pt x="1693471" y="171100"/>
                </a:cubicBezTo>
                <a:cubicBezTo>
                  <a:pt x="1745172" y="178001"/>
                  <a:pt x="1805174" y="170164"/>
                  <a:pt x="1857130" y="182264"/>
                </a:cubicBezTo>
                <a:cubicBezTo>
                  <a:pt x="2006114" y="179820"/>
                  <a:pt x="2147992" y="216482"/>
                  <a:pt x="2301393" y="208935"/>
                </a:cubicBezTo>
                <a:cubicBezTo>
                  <a:pt x="2241559" y="226535"/>
                  <a:pt x="2162206" y="220669"/>
                  <a:pt x="2092338" y="224106"/>
                </a:cubicBezTo>
                <a:cubicBezTo>
                  <a:pt x="2092338" y="224106"/>
                  <a:pt x="2092338" y="224106"/>
                  <a:pt x="2008016" y="218484"/>
                </a:cubicBezTo>
                <a:cubicBezTo>
                  <a:pt x="1994042" y="219171"/>
                  <a:pt x="2008495" y="228231"/>
                  <a:pt x="2004077" y="233334"/>
                </a:cubicBezTo>
                <a:cubicBezTo>
                  <a:pt x="2074409" y="239319"/>
                  <a:pt x="2148625" y="235667"/>
                  <a:pt x="2214315" y="242206"/>
                </a:cubicBezTo>
                <a:cubicBezTo>
                  <a:pt x="2224574" y="260917"/>
                  <a:pt x="2261358" y="249337"/>
                  <a:pt x="2280469" y="258167"/>
                </a:cubicBezTo>
                <a:cubicBezTo>
                  <a:pt x="2298861" y="252377"/>
                  <a:pt x="2327048" y="255876"/>
                  <a:pt x="2350338" y="254730"/>
                </a:cubicBezTo>
                <a:cubicBezTo>
                  <a:pt x="2332186" y="265394"/>
                  <a:pt x="2303998" y="261895"/>
                  <a:pt x="2285607" y="267686"/>
                </a:cubicBezTo>
                <a:cubicBezTo>
                  <a:pt x="2285607" y="267686"/>
                  <a:pt x="2285607" y="267686"/>
                  <a:pt x="2290504" y="272330"/>
                </a:cubicBezTo>
                <a:cubicBezTo>
                  <a:pt x="2290504" y="272330"/>
                  <a:pt x="2290504" y="272330"/>
                  <a:pt x="2369928" y="273307"/>
                </a:cubicBezTo>
                <a:cubicBezTo>
                  <a:pt x="2369928" y="273307"/>
                  <a:pt x="2369928" y="273307"/>
                  <a:pt x="2370168" y="278182"/>
                </a:cubicBezTo>
                <a:cubicBezTo>
                  <a:pt x="2360852" y="278640"/>
                  <a:pt x="2361332" y="288387"/>
                  <a:pt x="2356674" y="288616"/>
                </a:cubicBezTo>
                <a:cubicBezTo>
                  <a:pt x="2342700" y="289303"/>
                  <a:pt x="2328726" y="289991"/>
                  <a:pt x="2314992" y="295552"/>
                </a:cubicBezTo>
                <a:cubicBezTo>
                  <a:pt x="2277250" y="287638"/>
                  <a:pt x="2245124" y="298990"/>
                  <a:pt x="2212758" y="305468"/>
                </a:cubicBezTo>
                <a:cubicBezTo>
                  <a:pt x="2212758" y="305468"/>
                  <a:pt x="2212758" y="305468"/>
                  <a:pt x="2338931" y="313916"/>
                </a:cubicBezTo>
                <a:cubicBezTo>
                  <a:pt x="2231870" y="314298"/>
                  <a:pt x="2120319" y="324672"/>
                  <a:pt x="2013259" y="325053"/>
                </a:cubicBezTo>
                <a:cubicBezTo>
                  <a:pt x="2013259" y="325053"/>
                  <a:pt x="2013259" y="325053"/>
                  <a:pt x="2013499" y="329927"/>
                </a:cubicBezTo>
                <a:cubicBezTo>
                  <a:pt x="2088265" y="331134"/>
                  <a:pt x="2167618" y="337001"/>
                  <a:pt x="2246802" y="333106"/>
                </a:cubicBezTo>
                <a:cubicBezTo>
                  <a:pt x="2266393" y="351683"/>
                  <a:pt x="2293621" y="335687"/>
                  <a:pt x="2317390" y="344288"/>
                </a:cubicBezTo>
                <a:cubicBezTo>
                  <a:pt x="2317390" y="344288"/>
                  <a:pt x="2317390" y="344288"/>
                  <a:pt x="2378183" y="346183"/>
                </a:cubicBezTo>
                <a:cubicBezTo>
                  <a:pt x="2373765" y="351286"/>
                  <a:pt x="2374005" y="356159"/>
                  <a:pt x="2369347" y="356388"/>
                </a:cubicBezTo>
                <a:cubicBezTo>
                  <a:pt x="2359791" y="351973"/>
                  <a:pt x="2355613" y="361950"/>
                  <a:pt x="2346537" y="367282"/>
                </a:cubicBezTo>
                <a:cubicBezTo>
                  <a:pt x="2262934" y="376280"/>
                  <a:pt x="2179163" y="375516"/>
                  <a:pt x="2095321" y="379641"/>
                </a:cubicBezTo>
                <a:cubicBezTo>
                  <a:pt x="2095321" y="379641"/>
                  <a:pt x="2095321" y="379641"/>
                  <a:pt x="2095561" y="384515"/>
                </a:cubicBezTo>
                <a:cubicBezTo>
                  <a:pt x="2161251" y="391054"/>
                  <a:pt x="2230569" y="382758"/>
                  <a:pt x="2300437" y="379321"/>
                </a:cubicBezTo>
                <a:cubicBezTo>
                  <a:pt x="2300437" y="379321"/>
                  <a:pt x="2300437" y="379321"/>
                  <a:pt x="2291601" y="389526"/>
                </a:cubicBezTo>
                <a:cubicBezTo>
                  <a:pt x="2291601" y="389526"/>
                  <a:pt x="2291601" y="389526"/>
                  <a:pt x="2305815" y="393712"/>
                </a:cubicBezTo>
                <a:cubicBezTo>
                  <a:pt x="2231048" y="392505"/>
                  <a:pt x="2161970" y="405675"/>
                  <a:pt x="2082786" y="409571"/>
                </a:cubicBezTo>
                <a:cubicBezTo>
                  <a:pt x="2082786" y="409571"/>
                  <a:pt x="2082786" y="409571"/>
                  <a:pt x="2078367" y="414673"/>
                </a:cubicBezTo>
                <a:cubicBezTo>
                  <a:pt x="2078367" y="414673"/>
                  <a:pt x="2078367" y="414673"/>
                  <a:pt x="2101897" y="418401"/>
                </a:cubicBezTo>
                <a:cubicBezTo>
                  <a:pt x="2205074" y="427656"/>
                  <a:pt x="2298472" y="427946"/>
                  <a:pt x="2405293" y="422690"/>
                </a:cubicBezTo>
                <a:cubicBezTo>
                  <a:pt x="2405293" y="422690"/>
                  <a:pt x="2405293" y="422690"/>
                  <a:pt x="2400875" y="427793"/>
                </a:cubicBezTo>
                <a:cubicBezTo>
                  <a:pt x="2344980" y="430543"/>
                  <a:pt x="2284738" y="433507"/>
                  <a:pt x="2228843" y="436257"/>
                </a:cubicBezTo>
                <a:lnTo>
                  <a:pt x="2229019" y="439831"/>
                </a:lnTo>
                <a:lnTo>
                  <a:pt x="2200761" y="441221"/>
                </a:lnTo>
                <a:cubicBezTo>
                  <a:pt x="2200761" y="441221"/>
                  <a:pt x="2200761" y="441221"/>
                  <a:pt x="2205179" y="436118"/>
                </a:cubicBezTo>
                <a:cubicBezTo>
                  <a:pt x="2130189" y="430363"/>
                  <a:pt x="2046417" y="429599"/>
                  <a:pt x="1971651" y="428392"/>
                </a:cubicBezTo>
                <a:cubicBezTo>
                  <a:pt x="2018383" y="435538"/>
                  <a:pt x="2060784" y="443223"/>
                  <a:pt x="2107603" y="445804"/>
                </a:cubicBezTo>
                <a:cubicBezTo>
                  <a:pt x="2089211" y="451595"/>
                  <a:pt x="2065202" y="438120"/>
                  <a:pt x="2042632" y="453887"/>
                </a:cubicBezTo>
                <a:cubicBezTo>
                  <a:pt x="2037974" y="454116"/>
                  <a:pt x="2023760" y="449929"/>
                  <a:pt x="2019103" y="450158"/>
                </a:cubicBezTo>
                <a:cubicBezTo>
                  <a:pt x="2038917" y="473285"/>
                  <a:pt x="2085256" y="466120"/>
                  <a:pt x="2113203" y="464745"/>
                </a:cubicBezTo>
                <a:cubicBezTo>
                  <a:pt x="2113203" y="464745"/>
                  <a:pt x="2113203" y="464745"/>
                  <a:pt x="2169338" y="466869"/>
                </a:cubicBezTo>
                <a:cubicBezTo>
                  <a:pt x="2164920" y="471971"/>
                  <a:pt x="2146049" y="468014"/>
                  <a:pt x="2156084" y="482177"/>
                </a:cubicBezTo>
                <a:cubicBezTo>
                  <a:pt x="2165640" y="486592"/>
                  <a:pt x="2184271" y="485675"/>
                  <a:pt x="2198245" y="484988"/>
                </a:cubicBezTo>
                <a:cubicBezTo>
                  <a:pt x="2198245" y="484988"/>
                  <a:pt x="2198245" y="484988"/>
                  <a:pt x="2258558" y="477135"/>
                </a:cubicBezTo>
                <a:cubicBezTo>
                  <a:pt x="2208743" y="508573"/>
                  <a:pt x="2129390" y="502706"/>
                  <a:pt x="2059522" y="506144"/>
                </a:cubicBezTo>
                <a:cubicBezTo>
                  <a:pt x="2031814" y="512392"/>
                  <a:pt x="1993832" y="499605"/>
                  <a:pt x="1961706" y="510956"/>
                </a:cubicBezTo>
                <a:cubicBezTo>
                  <a:pt x="1961706" y="510956"/>
                  <a:pt x="1961706" y="510956"/>
                  <a:pt x="1966603" y="515601"/>
                </a:cubicBezTo>
                <a:cubicBezTo>
                  <a:pt x="2008214" y="513553"/>
                  <a:pt x="2054793" y="511262"/>
                  <a:pt x="2092536" y="519175"/>
                </a:cubicBezTo>
                <a:cubicBezTo>
                  <a:pt x="2078802" y="524737"/>
                  <a:pt x="2060170" y="525654"/>
                  <a:pt x="2041539" y="526570"/>
                </a:cubicBezTo>
                <a:cubicBezTo>
                  <a:pt x="2041539" y="526570"/>
                  <a:pt x="2041539" y="526570"/>
                  <a:pt x="2004515" y="533277"/>
                </a:cubicBezTo>
                <a:cubicBezTo>
                  <a:pt x="2004515" y="533277"/>
                  <a:pt x="2004515" y="533277"/>
                  <a:pt x="1575185" y="525413"/>
                </a:cubicBezTo>
                <a:cubicBezTo>
                  <a:pt x="1575185" y="525413"/>
                  <a:pt x="1575185" y="525413"/>
                  <a:pt x="1421306" y="523213"/>
                </a:cubicBezTo>
                <a:cubicBezTo>
                  <a:pt x="1421306" y="523213"/>
                  <a:pt x="1421306" y="523213"/>
                  <a:pt x="1421546" y="528087"/>
                </a:cubicBezTo>
                <a:cubicBezTo>
                  <a:pt x="1407092" y="519027"/>
                  <a:pt x="1364931" y="516216"/>
                  <a:pt x="1351437" y="526650"/>
                </a:cubicBezTo>
                <a:cubicBezTo>
                  <a:pt x="1336984" y="517591"/>
                  <a:pt x="1309037" y="518966"/>
                  <a:pt x="1295542" y="529400"/>
                </a:cubicBezTo>
                <a:cubicBezTo>
                  <a:pt x="1001221" y="519779"/>
                  <a:pt x="694181" y="530000"/>
                  <a:pt x="401283" y="549296"/>
                </a:cubicBezTo>
                <a:cubicBezTo>
                  <a:pt x="401283" y="549296"/>
                  <a:pt x="401283" y="549296"/>
                  <a:pt x="237847" y="542681"/>
                </a:cubicBezTo>
                <a:cubicBezTo>
                  <a:pt x="237847" y="542681"/>
                  <a:pt x="237847" y="542681"/>
                  <a:pt x="233429" y="547784"/>
                </a:cubicBezTo>
                <a:cubicBezTo>
                  <a:pt x="538265" y="581314"/>
                  <a:pt x="825011" y="538220"/>
                  <a:pt x="1133545" y="552027"/>
                </a:cubicBezTo>
                <a:cubicBezTo>
                  <a:pt x="1217611" y="552451"/>
                  <a:pt x="1310459" y="547883"/>
                  <a:pt x="1395021" y="558379"/>
                </a:cubicBezTo>
                <a:cubicBezTo>
                  <a:pt x="1395021" y="558379"/>
                  <a:pt x="1395021" y="558379"/>
                  <a:pt x="895823" y="553952"/>
                </a:cubicBezTo>
                <a:cubicBezTo>
                  <a:pt x="816639" y="557848"/>
                  <a:pt x="742183" y="556625"/>
                  <a:pt x="667896" y="565166"/>
                </a:cubicBezTo>
                <a:cubicBezTo>
                  <a:pt x="667896" y="565166"/>
                  <a:pt x="667896" y="565166"/>
                  <a:pt x="672794" y="569810"/>
                </a:cubicBezTo>
                <a:cubicBezTo>
                  <a:pt x="886747" y="559284"/>
                  <a:pt x="1110495" y="558046"/>
                  <a:pt x="1302102" y="567835"/>
                </a:cubicBezTo>
                <a:cubicBezTo>
                  <a:pt x="1302102" y="567835"/>
                  <a:pt x="1302102" y="567835"/>
                  <a:pt x="966410" y="565135"/>
                </a:cubicBezTo>
                <a:cubicBezTo>
                  <a:pt x="966410" y="565135"/>
                  <a:pt x="966410" y="565135"/>
                  <a:pt x="570630" y="574837"/>
                </a:cubicBezTo>
                <a:cubicBezTo>
                  <a:pt x="529019" y="576884"/>
                  <a:pt x="487098" y="578946"/>
                  <a:pt x="445177" y="581009"/>
                </a:cubicBezTo>
                <a:cubicBezTo>
                  <a:pt x="333234" y="577072"/>
                  <a:pt x="207541" y="578370"/>
                  <a:pt x="107583" y="539645"/>
                </a:cubicBezTo>
                <a:cubicBezTo>
                  <a:pt x="107583" y="539645"/>
                  <a:pt x="107583" y="539645"/>
                  <a:pt x="116659" y="534312"/>
                </a:cubicBezTo>
                <a:cubicBezTo>
                  <a:pt x="102685" y="535000"/>
                  <a:pt x="110818" y="510498"/>
                  <a:pt x="87768" y="516518"/>
                </a:cubicBezTo>
                <a:cubicBezTo>
                  <a:pt x="69137" y="517435"/>
                  <a:pt x="54460" y="503826"/>
                  <a:pt x="35588" y="499870"/>
                </a:cubicBezTo>
                <a:cubicBezTo>
                  <a:pt x="35588" y="499870"/>
                  <a:pt x="35588" y="499870"/>
                  <a:pt x="33926" y="466078"/>
                </a:cubicBezTo>
                <a:cubicBezTo>
                  <a:pt x="57679" y="474355"/>
                  <a:pt x="94942" y="472522"/>
                  <a:pt x="123369" y="480894"/>
                </a:cubicBezTo>
                <a:cubicBezTo>
                  <a:pt x="127548" y="470917"/>
                  <a:pt x="142240" y="484851"/>
                  <a:pt x="151077" y="474646"/>
                </a:cubicBezTo>
                <a:cubicBezTo>
                  <a:pt x="132205" y="470688"/>
                  <a:pt x="117992" y="466502"/>
                  <a:pt x="99120" y="462546"/>
                </a:cubicBezTo>
                <a:cubicBezTo>
                  <a:pt x="103539" y="457443"/>
                  <a:pt x="103539" y="457443"/>
                  <a:pt x="103539" y="457443"/>
                </a:cubicBezTo>
                <a:cubicBezTo>
                  <a:pt x="93983" y="453027"/>
                  <a:pt x="102819" y="442822"/>
                  <a:pt x="102819" y="442822"/>
                </a:cubicBezTo>
                <a:cubicBezTo>
                  <a:pt x="102819" y="442822"/>
                  <a:pt x="102819" y="442822"/>
                  <a:pt x="130767" y="441447"/>
                </a:cubicBezTo>
                <a:cubicBezTo>
                  <a:pt x="129344" y="412530"/>
                  <a:pt x="87886" y="424015"/>
                  <a:pt x="82285" y="405074"/>
                </a:cubicBezTo>
                <a:cubicBezTo>
                  <a:pt x="91362" y="399743"/>
                  <a:pt x="100917" y="404158"/>
                  <a:pt x="105335" y="399055"/>
                </a:cubicBezTo>
                <a:cubicBezTo>
                  <a:pt x="90882" y="389995"/>
                  <a:pt x="67592" y="391141"/>
                  <a:pt x="44063" y="387413"/>
                </a:cubicBezTo>
                <a:cubicBezTo>
                  <a:pt x="43344" y="372792"/>
                  <a:pt x="20773" y="388559"/>
                  <a:pt x="15396" y="374167"/>
                </a:cubicBezTo>
                <a:cubicBezTo>
                  <a:pt x="20054" y="373938"/>
                  <a:pt x="20054" y="373938"/>
                  <a:pt x="19815" y="369065"/>
                </a:cubicBezTo>
                <a:cubicBezTo>
                  <a:pt x="15156" y="369294"/>
                  <a:pt x="14917" y="364420"/>
                  <a:pt x="10259" y="364649"/>
                </a:cubicBezTo>
                <a:cubicBezTo>
                  <a:pt x="10259" y="364649"/>
                  <a:pt x="10259" y="364649"/>
                  <a:pt x="5600" y="364878"/>
                </a:cubicBezTo>
                <a:cubicBezTo>
                  <a:pt x="14693" y="359872"/>
                  <a:pt x="239" y="350812"/>
                  <a:pt x="0" y="345938"/>
                </a:cubicBezTo>
                <a:cubicBezTo>
                  <a:pt x="0" y="345938"/>
                  <a:pt x="0" y="345938"/>
                  <a:pt x="18631" y="345022"/>
                </a:cubicBezTo>
                <a:cubicBezTo>
                  <a:pt x="18631" y="345022"/>
                  <a:pt x="18631" y="345022"/>
                  <a:pt x="79664" y="351790"/>
                </a:cubicBezTo>
                <a:cubicBezTo>
                  <a:pt x="84098" y="347012"/>
                  <a:pt x="74303" y="337723"/>
                  <a:pt x="78721" y="332620"/>
                </a:cubicBezTo>
                <a:cubicBezTo>
                  <a:pt x="78721" y="332620"/>
                  <a:pt x="78721" y="332620"/>
                  <a:pt x="92215" y="322185"/>
                </a:cubicBezTo>
                <a:cubicBezTo>
                  <a:pt x="77538" y="308577"/>
                  <a:pt x="50293" y="324248"/>
                  <a:pt x="40035" y="305537"/>
                </a:cubicBezTo>
                <a:cubicBezTo>
                  <a:pt x="30719" y="305995"/>
                  <a:pt x="26301" y="311098"/>
                  <a:pt x="21163" y="301580"/>
                </a:cubicBezTo>
                <a:cubicBezTo>
                  <a:pt x="29520" y="281627"/>
                  <a:pt x="57707" y="285125"/>
                  <a:pt x="71681" y="284438"/>
                </a:cubicBezTo>
                <a:cubicBezTo>
                  <a:pt x="75619" y="269588"/>
                  <a:pt x="99389" y="278189"/>
                  <a:pt x="113362" y="277502"/>
                </a:cubicBezTo>
                <a:cubicBezTo>
                  <a:pt x="104286" y="282833"/>
                  <a:pt x="94491" y="273545"/>
                  <a:pt x="85655" y="283750"/>
                </a:cubicBezTo>
                <a:cubicBezTo>
                  <a:pt x="108944" y="282604"/>
                  <a:pt x="128055" y="291435"/>
                  <a:pt x="151105" y="285416"/>
                </a:cubicBezTo>
                <a:cubicBezTo>
                  <a:pt x="141086" y="271578"/>
                  <a:pt x="122215" y="267621"/>
                  <a:pt x="103583" y="268538"/>
                </a:cubicBezTo>
                <a:cubicBezTo>
                  <a:pt x="94027" y="264123"/>
                  <a:pt x="84712" y="264581"/>
                  <a:pt x="70498" y="260394"/>
                </a:cubicBezTo>
                <a:cubicBezTo>
                  <a:pt x="74916" y="255292"/>
                  <a:pt x="65360" y="250877"/>
                  <a:pt x="60702" y="251106"/>
                </a:cubicBezTo>
                <a:cubicBezTo>
                  <a:pt x="60702" y="251106"/>
                  <a:pt x="60702" y="251106"/>
                  <a:pt x="65120" y="246003"/>
                </a:cubicBezTo>
                <a:cubicBezTo>
                  <a:pt x="64881" y="241129"/>
                  <a:pt x="60463" y="246232"/>
                  <a:pt x="55565" y="241588"/>
                </a:cubicBezTo>
                <a:cubicBezTo>
                  <a:pt x="69779" y="245774"/>
                  <a:pt x="78615" y="235568"/>
                  <a:pt x="92349" y="230007"/>
                </a:cubicBezTo>
                <a:cubicBezTo>
                  <a:pt x="92349" y="230007"/>
                  <a:pt x="92349" y="230007"/>
                  <a:pt x="64161" y="226508"/>
                </a:cubicBezTo>
                <a:cubicBezTo>
                  <a:pt x="73238" y="221176"/>
                  <a:pt x="92349" y="230007"/>
                  <a:pt x="96288" y="215157"/>
                </a:cubicBezTo>
                <a:cubicBezTo>
                  <a:pt x="96288" y="215157"/>
                  <a:pt x="96288" y="215157"/>
                  <a:pt x="96048" y="210284"/>
                </a:cubicBezTo>
                <a:cubicBezTo>
                  <a:pt x="110245" y="214145"/>
                  <a:pt x="127454" y="184311"/>
                  <a:pt x="155881" y="192683"/>
                </a:cubicBezTo>
                <a:cubicBezTo>
                  <a:pt x="160539" y="192454"/>
                  <a:pt x="155641" y="187810"/>
                  <a:pt x="155401" y="182936"/>
                </a:cubicBezTo>
                <a:cubicBezTo>
                  <a:pt x="155401" y="182936"/>
                  <a:pt x="155401" y="182936"/>
                  <a:pt x="80635" y="181729"/>
                </a:cubicBezTo>
                <a:cubicBezTo>
                  <a:pt x="93410" y="156673"/>
                  <a:pt x="117419" y="170148"/>
                  <a:pt x="131393" y="169461"/>
                </a:cubicBezTo>
                <a:cubicBezTo>
                  <a:pt x="126271" y="160268"/>
                  <a:pt x="126032" y="155394"/>
                  <a:pt x="130450" y="150292"/>
                </a:cubicBezTo>
                <a:cubicBezTo>
                  <a:pt x="102038" y="142244"/>
                  <a:pt x="68954" y="134101"/>
                  <a:pt x="36348" y="135705"/>
                </a:cubicBezTo>
                <a:cubicBezTo>
                  <a:pt x="40526" y="125728"/>
                  <a:pt x="59398" y="129686"/>
                  <a:pt x="73132" y="124124"/>
                </a:cubicBezTo>
                <a:cubicBezTo>
                  <a:pt x="96422" y="122978"/>
                  <a:pt x="124608" y="126478"/>
                  <a:pt x="147658" y="120458"/>
                </a:cubicBezTo>
                <a:cubicBezTo>
                  <a:pt x="118768" y="102664"/>
                  <a:pt x="96661" y="127853"/>
                  <a:pt x="67531" y="105184"/>
                </a:cubicBezTo>
                <a:cubicBezTo>
                  <a:pt x="67531" y="105184"/>
                  <a:pt x="67531" y="105184"/>
                  <a:pt x="62633" y="100540"/>
                </a:cubicBezTo>
                <a:cubicBezTo>
                  <a:pt x="84500" y="70477"/>
                  <a:pt x="117105" y="68873"/>
                  <a:pt x="144573" y="57751"/>
                </a:cubicBezTo>
                <a:cubicBezTo>
                  <a:pt x="157588" y="37569"/>
                  <a:pt x="186255" y="50814"/>
                  <a:pt x="209304" y="44795"/>
                </a:cubicBezTo>
                <a:cubicBezTo>
                  <a:pt x="223758" y="53855"/>
                  <a:pt x="241910" y="43191"/>
                  <a:pt x="260781" y="47148"/>
                </a:cubicBezTo>
                <a:cubicBezTo>
                  <a:pt x="260781" y="47148"/>
                  <a:pt x="260781" y="47148"/>
                  <a:pt x="260541" y="42274"/>
                </a:cubicBezTo>
                <a:cubicBezTo>
                  <a:pt x="241670" y="38317"/>
                  <a:pt x="218621" y="44337"/>
                  <a:pt x="204167" y="35277"/>
                </a:cubicBezTo>
                <a:cubicBezTo>
                  <a:pt x="208586" y="30174"/>
                  <a:pt x="232354" y="38776"/>
                  <a:pt x="241430" y="33444"/>
                </a:cubicBezTo>
                <a:cubicBezTo>
                  <a:pt x="306162" y="20488"/>
                  <a:pt x="375959" y="21939"/>
                  <a:pt x="441171" y="18731"/>
                </a:cubicBezTo>
                <a:cubicBezTo>
                  <a:pt x="455144" y="18043"/>
                  <a:pt x="478913" y="26645"/>
                  <a:pt x="487509" y="11566"/>
                </a:cubicBezTo>
                <a:cubicBezTo>
                  <a:pt x="511039" y="15293"/>
                  <a:pt x="543405" y="8816"/>
                  <a:pt x="571592" y="12314"/>
                </a:cubicBezTo>
                <a:cubicBezTo>
                  <a:pt x="585086" y="1880"/>
                  <a:pt x="604197" y="10710"/>
                  <a:pt x="618410" y="14897"/>
                </a:cubicBezTo>
                <a:cubicBezTo>
                  <a:pt x="813508" y="738"/>
                  <a:pt x="1018609" y="93"/>
                  <a:pt x="1219069" y="0"/>
                </a:cubicBezTo>
                <a:close/>
              </a:path>
            </a:pathLst>
          </a:custGeom>
          <a:solidFill>
            <a:srgbClr val="15A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/>
              <a:t>同步</a:t>
            </a:r>
          </a:p>
        </p:txBody>
      </p:sp>
      <p:sp>
        <p:nvSpPr>
          <p:cNvPr id="44" name="Shape4">
            <a:extLst>
              <a:ext uri="{FF2B5EF4-FFF2-40B4-BE49-F238E27FC236}">
                <a16:creationId xmlns:a16="http://schemas.microsoft.com/office/drawing/2014/main" id="{A8566D1A-34F7-0843-8F70-B2AC7414C3E9}"/>
              </a:ext>
            </a:extLst>
          </p:cNvPr>
          <p:cNvSpPr/>
          <p:nvPr/>
        </p:nvSpPr>
        <p:spPr>
          <a:xfrm>
            <a:off x="572563" y="4889188"/>
            <a:ext cx="1141257" cy="257795"/>
          </a:xfrm>
          <a:custGeom>
            <a:avLst/>
            <a:gdLst>
              <a:gd name="connsiteX0" fmla="*/ 1801727 w 2405293"/>
              <a:gd name="connsiteY0" fmla="*/ 467042 h 581009"/>
              <a:gd name="connsiteX1" fmla="*/ 1797069 w 2405293"/>
              <a:gd name="connsiteY1" fmla="*/ 467271 h 581009"/>
              <a:gd name="connsiteX2" fmla="*/ 1955846 w 2405293"/>
              <a:gd name="connsiteY2" fmla="*/ 474115 h 581009"/>
              <a:gd name="connsiteX3" fmla="*/ 1801727 w 2405293"/>
              <a:gd name="connsiteY3" fmla="*/ 467042 h 581009"/>
              <a:gd name="connsiteX4" fmla="*/ 1992390 w 2405293"/>
              <a:gd name="connsiteY4" fmla="*/ 457661 h 581009"/>
              <a:gd name="connsiteX5" fmla="*/ 1987972 w 2405293"/>
              <a:gd name="connsiteY5" fmla="*/ 462764 h 581009"/>
              <a:gd name="connsiteX6" fmla="*/ 2011262 w 2405293"/>
              <a:gd name="connsiteY6" fmla="*/ 461618 h 581009"/>
              <a:gd name="connsiteX7" fmla="*/ 1992390 w 2405293"/>
              <a:gd name="connsiteY7" fmla="*/ 457661 h 581009"/>
              <a:gd name="connsiteX8" fmla="*/ 2229019 w 2405293"/>
              <a:gd name="connsiteY8" fmla="*/ 439831 h 581009"/>
              <a:gd name="connsiteX9" fmla="*/ 2229083 w 2405293"/>
              <a:gd name="connsiteY9" fmla="*/ 441130 h 581009"/>
              <a:gd name="connsiteX10" fmla="*/ 2229019 w 2405293"/>
              <a:gd name="connsiteY10" fmla="*/ 439831 h 581009"/>
              <a:gd name="connsiteX11" fmla="*/ 39387 w 2405293"/>
              <a:gd name="connsiteY11" fmla="*/ 374616 h 581009"/>
              <a:gd name="connsiteX12" fmla="*/ 30071 w 2405293"/>
              <a:gd name="connsiteY12" fmla="*/ 375074 h 581009"/>
              <a:gd name="connsiteX13" fmla="*/ 39387 w 2405293"/>
              <a:gd name="connsiteY13" fmla="*/ 374616 h 581009"/>
              <a:gd name="connsiteX14" fmla="*/ 2034151 w 2405293"/>
              <a:gd name="connsiteY14" fmla="*/ 177708 h 581009"/>
              <a:gd name="connsiteX15" fmla="*/ 2043377 w 2405293"/>
              <a:gd name="connsiteY15" fmla="*/ 177986 h 581009"/>
              <a:gd name="connsiteX16" fmla="*/ 2034061 w 2405293"/>
              <a:gd name="connsiteY16" fmla="*/ 178445 h 581009"/>
              <a:gd name="connsiteX17" fmla="*/ 1755565 w 2405293"/>
              <a:gd name="connsiteY17" fmla="*/ 104535 h 581009"/>
              <a:gd name="connsiteX18" fmla="*/ 1751147 w 2405293"/>
              <a:gd name="connsiteY18" fmla="*/ 109638 h 581009"/>
              <a:gd name="connsiteX19" fmla="*/ 1755565 w 2405293"/>
              <a:gd name="connsiteY19" fmla="*/ 104535 h 581009"/>
              <a:gd name="connsiteX20" fmla="*/ 2047743 w 2405293"/>
              <a:gd name="connsiteY20" fmla="*/ 70618 h 581009"/>
              <a:gd name="connsiteX21" fmla="*/ 2043325 w 2405293"/>
              <a:gd name="connsiteY21" fmla="*/ 75721 h 581009"/>
              <a:gd name="connsiteX22" fmla="*/ 2033769 w 2405293"/>
              <a:gd name="connsiteY22" fmla="*/ 71305 h 581009"/>
              <a:gd name="connsiteX23" fmla="*/ 2047743 w 2405293"/>
              <a:gd name="connsiteY23" fmla="*/ 70618 h 581009"/>
              <a:gd name="connsiteX24" fmla="*/ 2000780 w 2405293"/>
              <a:gd name="connsiteY24" fmla="*/ 65112 h 581009"/>
              <a:gd name="connsiteX25" fmla="*/ 1996153 w 2405293"/>
              <a:gd name="connsiteY25" fmla="*/ 65950 h 581009"/>
              <a:gd name="connsiteX26" fmla="*/ 1996092 w 2405293"/>
              <a:gd name="connsiteY26" fmla="*/ 66012 h 581009"/>
              <a:gd name="connsiteX27" fmla="*/ 1992223 w 2405293"/>
              <a:gd name="connsiteY27" fmla="*/ 66754 h 581009"/>
              <a:gd name="connsiteX28" fmla="*/ 1987286 w 2405293"/>
              <a:gd name="connsiteY28" fmla="*/ 75547 h 581009"/>
              <a:gd name="connsiteX29" fmla="*/ 1996602 w 2405293"/>
              <a:gd name="connsiteY29" fmla="*/ 75088 h 581009"/>
              <a:gd name="connsiteX30" fmla="*/ 1991705 w 2405293"/>
              <a:gd name="connsiteY30" fmla="*/ 70444 h 581009"/>
              <a:gd name="connsiteX31" fmla="*/ 1996092 w 2405293"/>
              <a:gd name="connsiteY31" fmla="*/ 66012 h 581009"/>
              <a:gd name="connsiteX32" fmla="*/ 2000780 w 2405293"/>
              <a:gd name="connsiteY32" fmla="*/ 65112 h 581009"/>
              <a:gd name="connsiteX33" fmla="*/ 2010336 w 2405293"/>
              <a:gd name="connsiteY33" fmla="*/ 69527 h 581009"/>
              <a:gd name="connsiteX34" fmla="*/ 2000780 w 2405293"/>
              <a:gd name="connsiteY34" fmla="*/ 65112 h 581009"/>
              <a:gd name="connsiteX35" fmla="*/ 1963604 w 2405293"/>
              <a:gd name="connsiteY35" fmla="*/ 62381 h 581009"/>
              <a:gd name="connsiteX36" fmla="*/ 1944973 w 2405293"/>
              <a:gd name="connsiteY36" fmla="*/ 63298 h 581009"/>
              <a:gd name="connsiteX37" fmla="*/ 1963604 w 2405293"/>
              <a:gd name="connsiteY37" fmla="*/ 62381 h 581009"/>
              <a:gd name="connsiteX38" fmla="*/ 1219069 w 2405293"/>
              <a:gd name="connsiteY38" fmla="*/ 0 h 581009"/>
              <a:gd name="connsiteX39" fmla="*/ 1527603 w 2405293"/>
              <a:gd name="connsiteY39" fmla="*/ 13808 h 581009"/>
              <a:gd name="connsiteX40" fmla="*/ 959087 w 2405293"/>
              <a:gd name="connsiteY40" fmla="*/ 17677 h 581009"/>
              <a:gd name="connsiteX41" fmla="*/ 945113 w 2405293"/>
              <a:gd name="connsiteY41" fmla="*/ 18365 h 581009"/>
              <a:gd name="connsiteX42" fmla="*/ 1103891 w 2405293"/>
              <a:gd name="connsiteY42" fmla="*/ 25209 h 581009"/>
              <a:gd name="connsiteX43" fmla="*/ 1649598 w 2405293"/>
              <a:gd name="connsiteY43" fmla="*/ 32233 h 581009"/>
              <a:gd name="connsiteX44" fmla="*/ 2071033 w 2405293"/>
              <a:gd name="connsiteY44" fmla="*/ 69472 h 581009"/>
              <a:gd name="connsiteX45" fmla="*/ 2015138 w 2405293"/>
              <a:gd name="connsiteY45" fmla="*/ 72222 h 581009"/>
              <a:gd name="connsiteX46" fmla="*/ 2038907 w 2405293"/>
              <a:gd name="connsiteY46" fmla="*/ 80824 h 581009"/>
              <a:gd name="connsiteX47" fmla="*/ 2043325 w 2405293"/>
              <a:gd name="connsiteY47" fmla="*/ 75721 h 581009"/>
              <a:gd name="connsiteX48" fmla="*/ 2066615 w 2405293"/>
              <a:gd name="connsiteY48" fmla="*/ 74575 h 581009"/>
              <a:gd name="connsiteX49" fmla="*/ 2066854 w 2405293"/>
              <a:gd name="connsiteY49" fmla="*/ 79449 h 581009"/>
              <a:gd name="connsiteX50" fmla="*/ 2104118 w 2405293"/>
              <a:gd name="connsiteY50" fmla="*/ 77615 h 581009"/>
              <a:gd name="connsiteX51" fmla="*/ 2179587 w 2405293"/>
              <a:gd name="connsiteY51" fmla="*/ 93118 h 581009"/>
              <a:gd name="connsiteX52" fmla="*/ 1960034 w 2405293"/>
              <a:gd name="connsiteY52" fmla="*/ 84704 h 581009"/>
              <a:gd name="connsiteX53" fmla="*/ 1904138 w 2405293"/>
              <a:gd name="connsiteY53" fmla="*/ 87454 h 581009"/>
              <a:gd name="connsiteX54" fmla="*/ 2058962 w 2405293"/>
              <a:gd name="connsiteY54" fmla="*/ 108823 h 581009"/>
              <a:gd name="connsiteX55" fmla="*/ 1755565 w 2405293"/>
              <a:gd name="connsiteY55" fmla="*/ 104535 h 581009"/>
              <a:gd name="connsiteX56" fmla="*/ 1666825 w 2405293"/>
              <a:gd name="connsiteY56" fmla="*/ 104015 h 581009"/>
              <a:gd name="connsiteX57" fmla="*/ 1671723 w 2405293"/>
              <a:gd name="connsiteY57" fmla="*/ 108660 h 581009"/>
              <a:gd name="connsiteX58" fmla="*/ 1924601 w 2405293"/>
              <a:gd name="connsiteY58" fmla="*/ 130090 h 581009"/>
              <a:gd name="connsiteX59" fmla="*/ 1798909 w 2405293"/>
              <a:gd name="connsiteY59" fmla="*/ 131389 h 581009"/>
              <a:gd name="connsiteX60" fmla="*/ 1920423 w 2405293"/>
              <a:gd name="connsiteY60" fmla="*/ 140067 h 581009"/>
              <a:gd name="connsiteX61" fmla="*/ 1906929 w 2405293"/>
              <a:gd name="connsiteY61" fmla="*/ 150501 h 581009"/>
              <a:gd name="connsiteX62" fmla="*/ 2019128 w 2405293"/>
              <a:gd name="connsiteY62" fmla="*/ 159638 h 581009"/>
              <a:gd name="connsiteX63" fmla="*/ 1986522 w 2405293"/>
              <a:gd name="connsiteY63" fmla="*/ 161242 h 581009"/>
              <a:gd name="connsiteX64" fmla="*/ 1996078 w 2405293"/>
              <a:gd name="connsiteY64" fmla="*/ 165657 h 581009"/>
              <a:gd name="connsiteX65" fmla="*/ 2010532 w 2405293"/>
              <a:gd name="connsiteY65" fmla="*/ 174717 h 581009"/>
              <a:gd name="connsiteX66" fmla="*/ 2061529 w 2405293"/>
              <a:gd name="connsiteY66" fmla="*/ 167323 h 581009"/>
              <a:gd name="connsiteX67" fmla="*/ 2034842 w 2405293"/>
              <a:gd name="connsiteY67" fmla="*/ 172070 h 581009"/>
              <a:gd name="connsiteX68" fmla="*/ 2034151 w 2405293"/>
              <a:gd name="connsiteY68" fmla="*/ 177708 h 581009"/>
              <a:gd name="connsiteX69" fmla="*/ 1868334 w 2405293"/>
              <a:gd name="connsiteY69" fmla="*/ 172716 h 581009"/>
              <a:gd name="connsiteX70" fmla="*/ 1693471 w 2405293"/>
              <a:gd name="connsiteY70" fmla="*/ 171100 h 581009"/>
              <a:gd name="connsiteX71" fmla="*/ 1857130 w 2405293"/>
              <a:gd name="connsiteY71" fmla="*/ 182264 h 581009"/>
              <a:gd name="connsiteX72" fmla="*/ 2301393 w 2405293"/>
              <a:gd name="connsiteY72" fmla="*/ 208935 h 581009"/>
              <a:gd name="connsiteX73" fmla="*/ 2092338 w 2405293"/>
              <a:gd name="connsiteY73" fmla="*/ 224106 h 581009"/>
              <a:gd name="connsiteX74" fmla="*/ 2008016 w 2405293"/>
              <a:gd name="connsiteY74" fmla="*/ 218484 h 581009"/>
              <a:gd name="connsiteX75" fmla="*/ 2004077 w 2405293"/>
              <a:gd name="connsiteY75" fmla="*/ 233334 h 581009"/>
              <a:gd name="connsiteX76" fmla="*/ 2214315 w 2405293"/>
              <a:gd name="connsiteY76" fmla="*/ 242206 h 581009"/>
              <a:gd name="connsiteX77" fmla="*/ 2280469 w 2405293"/>
              <a:gd name="connsiteY77" fmla="*/ 258167 h 581009"/>
              <a:gd name="connsiteX78" fmla="*/ 2350338 w 2405293"/>
              <a:gd name="connsiteY78" fmla="*/ 254730 h 581009"/>
              <a:gd name="connsiteX79" fmla="*/ 2285607 w 2405293"/>
              <a:gd name="connsiteY79" fmla="*/ 267686 h 581009"/>
              <a:gd name="connsiteX80" fmla="*/ 2290504 w 2405293"/>
              <a:gd name="connsiteY80" fmla="*/ 272330 h 581009"/>
              <a:gd name="connsiteX81" fmla="*/ 2369928 w 2405293"/>
              <a:gd name="connsiteY81" fmla="*/ 273307 h 581009"/>
              <a:gd name="connsiteX82" fmla="*/ 2370168 w 2405293"/>
              <a:gd name="connsiteY82" fmla="*/ 278182 h 581009"/>
              <a:gd name="connsiteX83" fmla="*/ 2356674 w 2405293"/>
              <a:gd name="connsiteY83" fmla="*/ 288616 h 581009"/>
              <a:gd name="connsiteX84" fmla="*/ 2314992 w 2405293"/>
              <a:gd name="connsiteY84" fmla="*/ 295552 h 581009"/>
              <a:gd name="connsiteX85" fmla="*/ 2212758 w 2405293"/>
              <a:gd name="connsiteY85" fmla="*/ 305468 h 581009"/>
              <a:gd name="connsiteX86" fmla="*/ 2338931 w 2405293"/>
              <a:gd name="connsiteY86" fmla="*/ 313916 h 581009"/>
              <a:gd name="connsiteX87" fmla="*/ 2013259 w 2405293"/>
              <a:gd name="connsiteY87" fmla="*/ 325053 h 581009"/>
              <a:gd name="connsiteX88" fmla="*/ 2013499 w 2405293"/>
              <a:gd name="connsiteY88" fmla="*/ 329927 h 581009"/>
              <a:gd name="connsiteX89" fmla="*/ 2246802 w 2405293"/>
              <a:gd name="connsiteY89" fmla="*/ 333106 h 581009"/>
              <a:gd name="connsiteX90" fmla="*/ 2317390 w 2405293"/>
              <a:gd name="connsiteY90" fmla="*/ 344288 h 581009"/>
              <a:gd name="connsiteX91" fmla="*/ 2378183 w 2405293"/>
              <a:gd name="connsiteY91" fmla="*/ 346183 h 581009"/>
              <a:gd name="connsiteX92" fmla="*/ 2369347 w 2405293"/>
              <a:gd name="connsiteY92" fmla="*/ 356388 h 581009"/>
              <a:gd name="connsiteX93" fmla="*/ 2346537 w 2405293"/>
              <a:gd name="connsiteY93" fmla="*/ 367282 h 581009"/>
              <a:gd name="connsiteX94" fmla="*/ 2095321 w 2405293"/>
              <a:gd name="connsiteY94" fmla="*/ 379641 h 581009"/>
              <a:gd name="connsiteX95" fmla="*/ 2095561 w 2405293"/>
              <a:gd name="connsiteY95" fmla="*/ 384515 h 581009"/>
              <a:gd name="connsiteX96" fmla="*/ 2300437 w 2405293"/>
              <a:gd name="connsiteY96" fmla="*/ 379321 h 581009"/>
              <a:gd name="connsiteX97" fmla="*/ 2291601 w 2405293"/>
              <a:gd name="connsiteY97" fmla="*/ 389526 h 581009"/>
              <a:gd name="connsiteX98" fmla="*/ 2305815 w 2405293"/>
              <a:gd name="connsiteY98" fmla="*/ 393712 h 581009"/>
              <a:gd name="connsiteX99" fmla="*/ 2082786 w 2405293"/>
              <a:gd name="connsiteY99" fmla="*/ 409571 h 581009"/>
              <a:gd name="connsiteX100" fmla="*/ 2078367 w 2405293"/>
              <a:gd name="connsiteY100" fmla="*/ 414673 h 581009"/>
              <a:gd name="connsiteX101" fmla="*/ 2101897 w 2405293"/>
              <a:gd name="connsiteY101" fmla="*/ 418401 h 581009"/>
              <a:gd name="connsiteX102" fmla="*/ 2405293 w 2405293"/>
              <a:gd name="connsiteY102" fmla="*/ 422690 h 581009"/>
              <a:gd name="connsiteX103" fmla="*/ 2400875 w 2405293"/>
              <a:gd name="connsiteY103" fmla="*/ 427793 h 581009"/>
              <a:gd name="connsiteX104" fmla="*/ 2228843 w 2405293"/>
              <a:gd name="connsiteY104" fmla="*/ 436257 h 581009"/>
              <a:gd name="connsiteX105" fmla="*/ 2229019 w 2405293"/>
              <a:gd name="connsiteY105" fmla="*/ 439831 h 581009"/>
              <a:gd name="connsiteX106" fmla="*/ 2200761 w 2405293"/>
              <a:gd name="connsiteY106" fmla="*/ 441221 h 581009"/>
              <a:gd name="connsiteX107" fmla="*/ 2205179 w 2405293"/>
              <a:gd name="connsiteY107" fmla="*/ 436118 h 581009"/>
              <a:gd name="connsiteX108" fmla="*/ 1971651 w 2405293"/>
              <a:gd name="connsiteY108" fmla="*/ 428392 h 581009"/>
              <a:gd name="connsiteX109" fmla="*/ 2107603 w 2405293"/>
              <a:gd name="connsiteY109" fmla="*/ 445804 h 581009"/>
              <a:gd name="connsiteX110" fmla="*/ 2042632 w 2405293"/>
              <a:gd name="connsiteY110" fmla="*/ 453887 h 581009"/>
              <a:gd name="connsiteX111" fmla="*/ 2019103 w 2405293"/>
              <a:gd name="connsiteY111" fmla="*/ 450158 h 581009"/>
              <a:gd name="connsiteX112" fmla="*/ 2113203 w 2405293"/>
              <a:gd name="connsiteY112" fmla="*/ 464745 h 581009"/>
              <a:gd name="connsiteX113" fmla="*/ 2169338 w 2405293"/>
              <a:gd name="connsiteY113" fmla="*/ 466869 h 581009"/>
              <a:gd name="connsiteX114" fmla="*/ 2156084 w 2405293"/>
              <a:gd name="connsiteY114" fmla="*/ 482177 h 581009"/>
              <a:gd name="connsiteX115" fmla="*/ 2198245 w 2405293"/>
              <a:gd name="connsiteY115" fmla="*/ 484988 h 581009"/>
              <a:gd name="connsiteX116" fmla="*/ 2258558 w 2405293"/>
              <a:gd name="connsiteY116" fmla="*/ 477135 h 581009"/>
              <a:gd name="connsiteX117" fmla="*/ 2059522 w 2405293"/>
              <a:gd name="connsiteY117" fmla="*/ 506144 h 581009"/>
              <a:gd name="connsiteX118" fmla="*/ 1961706 w 2405293"/>
              <a:gd name="connsiteY118" fmla="*/ 510956 h 581009"/>
              <a:gd name="connsiteX119" fmla="*/ 1966603 w 2405293"/>
              <a:gd name="connsiteY119" fmla="*/ 515601 h 581009"/>
              <a:gd name="connsiteX120" fmla="*/ 2092536 w 2405293"/>
              <a:gd name="connsiteY120" fmla="*/ 519175 h 581009"/>
              <a:gd name="connsiteX121" fmla="*/ 2041539 w 2405293"/>
              <a:gd name="connsiteY121" fmla="*/ 526570 h 581009"/>
              <a:gd name="connsiteX122" fmla="*/ 2004515 w 2405293"/>
              <a:gd name="connsiteY122" fmla="*/ 533277 h 581009"/>
              <a:gd name="connsiteX123" fmla="*/ 1575185 w 2405293"/>
              <a:gd name="connsiteY123" fmla="*/ 525413 h 581009"/>
              <a:gd name="connsiteX124" fmla="*/ 1421306 w 2405293"/>
              <a:gd name="connsiteY124" fmla="*/ 523213 h 581009"/>
              <a:gd name="connsiteX125" fmla="*/ 1421546 w 2405293"/>
              <a:gd name="connsiteY125" fmla="*/ 528087 h 581009"/>
              <a:gd name="connsiteX126" fmla="*/ 1351437 w 2405293"/>
              <a:gd name="connsiteY126" fmla="*/ 526650 h 581009"/>
              <a:gd name="connsiteX127" fmla="*/ 1295542 w 2405293"/>
              <a:gd name="connsiteY127" fmla="*/ 529400 h 581009"/>
              <a:gd name="connsiteX128" fmla="*/ 401283 w 2405293"/>
              <a:gd name="connsiteY128" fmla="*/ 549296 h 581009"/>
              <a:gd name="connsiteX129" fmla="*/ 237847 w 2405293"/>
              <a:gd name="connsiteY129" fmla="*/ 542681 h 581009"/>
              <a:gd name="connsiteX130" fmla="*/ 233429 w 2405293"/>
              <a:gd name="connsiteY130" fmla="*/ 547784 h 581009"/>
              <a:gd name="connsiteX131" fmla="*/ 1133545 w 2405293"/>
              <a:gd name="connsiteY131" fmla="*/ 552027 h 581009"/>
              <a:gd name="connsiteX132" fmla="*/ 1395021 w 2405293"/>
              <a:gd name="connsiteY132" fmla="*/ 558379 h 581009"/>
              <a:gd name="connsiteX133" fmla="*/ 895823 w 2405293"/>
              <a:gd name="connsiteY133" fmla="*/ 553952 h 581009"/>
              <a:gd name="connsiteX134" fmla="*/ 667896 w 2405293"/>
              <a:gd name="connsiteY134" fmla="*/ 565166 h 581009"/>
              <a:gd name="connsiteX135" fmla="*/ 672794 w 2405293"/>
              <a:gd name="connsiteY135" fmla="*/ 569810 h 581009"/>
              <a:gd name="connsiteX136" fmla="*/ 1302102 w 2405293"/>
              <a:gd name="connsiteY136" fmla="*/ 567835 h 581009"/>
              <a:gd name="connsiteX137" fmla="*/ 966410 w 2405293"/>
              <a:gd name="connsiteY137" fmla="*/ 565135 h 581009"/>
              <a:gd name="connsiteX138" fmla="*/ 570630 w 2405293"/>
              <a:gd name="connsiteY138" fmla="*/ 574837 h 581009"/>
              <a:gd name="connsiteX139" fmla="*/ 445177 w 2405293"/>
              <a:gd name="connsiteY139" fmla="*/ 581009 h 581009"/>
              <a:gd name="connsiteX140" fmla="*/ 107583 w 2405293"/>
              <a:gd name="connsiteY140" fmla="*/ 539645 h 581009"/>
              <a:gd name="connsiteX141" fmla="*/ 116659 w 2405293"/>
              <a:gd name="connsiteY141" fmla="*/ 534312 h 581009"/>
              <a:gd name="connsiteX142" fmla="*/ 87768 w 2405293"/>
              <a:gd name="connsiteY142" fmla="*/ 516518 h 581009"/>
              <a:gd name="connsiteX143" fmla="*/ 35588 w 2405293"/>
              <a:gd name="connsiteY143" fmla="*/ 499870 h 581009"/>
              <a:gd name="connsiteX144" fmla="*/ 33926 w 2405293"/>
              <a:gd name="connsiteY144" fmla="*/ 466078 h 581009"/>
              <a:gd name="connsiteX145" fmla="*/ 123369 w 2405293"/>
              <a:gd name="connsiteY145" fmla="*/ 480894 h 581009"/>
              <a:gd name="connsiteX146" fmla="*/ 151077 w 2405293"/>
              <a:gd name="connsiteY146" fmla="*/ 474646 h 581009"/>
              <a:gd name="connsiteX147" fmla="*/ 99120 w 2405293"/>
              <a:gd name="connsiteY147" fmla="*/ 462546 h 581009"/>
              <a:gd name="connsiteX148" fmla="*/ 103539 w 2405293"/>
              <a:gd name="connsiteY148" fmla="*/ 457443 h 581009"/>
              <a:gd name="connsiteX149" fmla="*/ 102819 w 2405293"/>
              <a:gd name="connsiteY149" fmla="*/ 442822 h 581009"/>
              <a:gd name="connsiteX150" fmla="*/ 130767 w 2405293"/>
              <a:gd name="connsiteY150" fmla="*/ 441447 h 581009"/>
              <a:gd name="connsiteX151" fmla="*/ 82285 w 2405293"/>
              <a:gd name="connsiteY151" fmla="*/ 405074 h 581009"/>
              <a:gd name="connsiteX152" fmla="*/ 105335 w 2405293"/>
              <a:gd name="connsiteY152" fmla="*/ 399055 h 581009"/>
              <a:gd name="connsiteX153" fmla="*/ 44063 w 2405293"/>
              <a:gd name="connsiteY153" fmla="*/ 387413 h 581009"/>
              <a:gd name="connsiteX154" fmla="*/ 15396 w 2405293"/>
              <a:gd name="connsiteY154" fmla="*/ 374167 h 581009"/>
              <a:gd name="connsiteX155" fmla="*/ 19815 w 2405293"/>
              <a:gd name="connsiteY155" fmla="*/ 369065 h 581009"/>
              <a:gd name="connsiteX156" fmla="*/ 10259 w 2405293"/>
              <a:gd name="connsiteY156" fmla="*/ 364649 h 581009"/>
              <a:gd name="connsiteX157" fmla="*/ 5600 w 2405293"/>
              <a:gd name="connsiteY157" fmla="*/ 364878 h 581009"/>
              <a:gd name="connsiteX158" fmla="*/ 0 w 2405293"/>
              <a:gd name="connsiteY158" fmla="*/ 345938 h 581009"/>
              <a:gd name="connsiteX159" fmla="*/ 18631 w 2405293"/>
              <a:gd name="connsiteY159" fmla="*/ 345022 h 581009"/>
              <a:gd name="connsiteX160" fmla="*/ 79664 w 2405293"/>
              <a:gd name="connsiteY160" fmla="*/ 351790 h 581009"/>
              <a:gd name="connsiteX161" fmla="*/ 78721 w 2405293"/>
              <a:gd name="connsiteY161" fmla="*/ 332620 h 581009"/>
              <a:gd name="connsiteX162" fmla="*/ 92215 w 2405293"/>
              <a:gd name="connsiteY162" fmla="*/ 322185 h 581009"/>
              <a:gd name="connsiteX163" fmla="*/ 40035 w 2405293"/>
              <a:gd name="connsiteY163" fmla="*/ 305537 h 581009"/>
              <a:gd name="connsiteX164" fmla="*/ 21163 w 2405293"/>
              <a:gd name="connsiteY164" fmla="*/ 301580 h 581009"/>
              <a:gd name="connsiteX165" fmla="*/ 71681 w 2405293"/>
              <a:gd name="connsiteY165" fmla="*/ 284438 h 581009"/>
              <a:gd name="connsiteX166" fmla="*/ 113362 w 2405293"/>
              <a:gd name="connsiteY166" fmla="*/ 277502 h 581009"/>
              <a:gd name="connsiteX167" fmla="*/ 85655 w 2405293"/>
              <a:gd name="connsiteY167" fmla="*/ 283750 h 581009"/>
              <a:gd name="connsiteX168" fmla="*/ 151105 w 2405293"/>
              <a:gd name="connsiteY168" fmla="*/ 285416 h 581009"/>
              <a:gd name="connsiteX169" fmla="*/ 103583 w 2405293"/>
              <a:gd name="connsiteY169" fmla="*/ 268538 h 581009"/>
              <a:gd name="connsiteX170" fmla="*/ 70498 w 2405293"/>
              <a:gd name="connsiteY170" fmla="*/ 260394 h 581009"/>
              <a:gd name="connsiteX171" fmla="*/ 60702 w 2405293"/>
              <a:gd name="connsiteY171" fmla="*/ 251106 h 581009"/>
              <a:gd name="connsiteX172" fmla="*/ 65120 w 2405293"/>
              <a:gd name="connsiteY172" fmla="*/ 246003 h 581009"/>
              <a:gd name="connsiteX173" fmla="*/ 55565 w 2405293"/>
              <a:gd name="connsiteY173" fmla="*/ 241588 h 581009"/>
              <a:gd name="connsiteX174" fmla="*/ 92349 w 2405293"/>
              <a:gd name="connsiteY174" fmla="*/ 230007 h 581009"/>
              <a:gd name="connsiteX175" fmla="*/ 64161 w 2405293"/>
              <a:gd name="connsiteY175" fmla="*/ 226508 h 581009"/>
              <a:gd name="connsiteX176" fmla="*/ 96288 w 2405293"/>
              <a:gd name="connsiteY176" fmla="*/ 215157 h 581009"/>
              <a:gd name="connsiteX177" fmla="*/ 96048 w 2405293"/>
              <a:gd name="connsiteY177" fmla="*/ 210284 h 581009"/>
              <a:gd name="connsiteX178" fmla="*/ 155881 w 2405293"/>
              <a:gd name="connsiteY178" fmla="*/ 192683 h 581009"/>
              <a:gd name="connsiteX179" fmla="*/ 155401 w 2405293"/>
              <a:gd name="connsiteY179" fmla="*/ 182936 h 581009"/>
              <a:gd name="connsiteX180" fmla="*/ 80635 w 2405293"/>
              <a:gd name="connsiteY180" fmla="*/ 181729 h 581009"/>
              <a:gd name="connsiteX181" fmla="*/ 131393 w 2405293"/>
              <a:gd name="connsiteY181" fmla="*/ 169461 h 581009"/>
              <a:gd name="connsiteX182" fmla="*/ 130450 w 2405293"/>
              <a:gd name="connsiteY182" fmla="*/ 150292 h 581009"/>
              <a:gd name="connsiteX183" fmla="*/ 36348 w 2405293"/>
              <a:gd name="connsiteY183" fmla="*/ 135705 h 581009"/>
              <a:gd name="connsiteX184" fmla="*/ 73132 w 2405293"/>
              <a:gd name="connsiteY184" fmla="*/ 124124 h 581009"/>
              <a:gd name="connsiteX185" fmla="*/ 147658 w 2405293"/>
              <a:gd name="connsiteY185" fmla="*/ 120458 h 581009"/>
              <a:gd name="connsiteX186" fmla="*/ 67531 w 2405293"/>
              <a:gd name="connsiteY186" fmla="*/ 105184 h 581009"/>
              <a:gd name="connsiteX187" fmla="*/ 62633 w 2405293"/>
              <a:gd name="connsiteY187" fmla="*/ 100540 h 581009"/>
              <a:gd name="connsiteX188" fmla="*/ 144573 w 2405293"/>
              <a:gd name="connsiteY188" fmla="*/ 57751 h 581009"/>
              <a:gd name="connsiteX189" fmla="*/ 209304 w 2405293"/>
              <a:gd name="connsiteY189" fmla="*/ 44795 h 581009"/>
              <a:gd name="connsiteX190" fmla="*/ 260781 w 2405293"/>
              <a:gd name="connsiteY190" fmla="*/ 47148 h 581009"/>
              <a:gd name="connsiteX191" fmla="*/ 260541 w 2405293"/>
              <a:gd name="connsiteY191" fmla="*/ 42274 h 581009"/>
              <a:gd name="connsiteX192" fmla="*/ 204167 w 2405293"/>
              <a:gd name="connsiteY192" fmla="*/ 35277 h 581009"/>
              <a:gd name="connsiteX193" fmla="*/ 241430 w 2405293"/>
              <a:gd name="connsiteY193" fmla="*/ 33444 h 581009"/>
              <a:gd name="connsiteX194" fmla="*/ 441171 w 2405293"/>
              <a:gd name="connsiteY194" fmla="*/ 18731 h 581009"/>
              <a:gd name="connsiteX195" fmla="*/ 487509 w 2405293"/>
              <a:gd name="connsiteY195" fmla="*/ 11566 h 581009"/>
              <a:gd name="connsiteX196" fmla="*/ 571592 w 2405293"/>
              <a:gd name="connsiteY196" fmla="*/ 12314 h 581009"/>
              <a:gd name="connsiteX197" fmla="*/ 618410 w 2405293"/>
              <a:gd name="connsiteY197" fmla="*/ 14897 h 581009"/>
              <a:gd name="connsiteX198" fmla="*/ 1219069 w 2405293"/>
              <a:gd name="connsiteY198" fmla="*/ 0 h 58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2405293" h="581009">
                <a:moveTo>
                  <a:pt x="1801727" y="467042"/>
                </a:moveTo>
                <a:cubicBezTo>
                  <a:pt x="1801727" y="467042"/>
                  <a:pt x="1801727" y="467042"/>
                  <a:pt x="1797069" y="467271"/>
                </a:cubicBezTo>
                <a:lnTo>
                  <a:pt x="1955846" y="474115"/>
                </a:lnTo>
                <a:cubicBezTo>
                  <a:pt x="1955846" y="474115"/>
                  <a:pt x="1955846" y="474115"/>
                  <a:pt x="1801727" y="467042"/>
                </a:cubicBezTo>
                <a:close/>
                <a:moveTo>
                  <a:pt x="1992390" y="457661"/>
                </a:moveTo>
                <a:lnTo>
                  <a:pt x="1987972" y="462764"/>
                </a:lnTo>
                <a:cubicBezTo>
                  <a:pt x="1987972" y="462764"/>
                  <a:pt x="1987972" y="462764"/>
                  <a:pt x="2011262" y="461618"/>
                </a:cubicBezTo>
                <a:cubicBezTo>
                  <a:pt x="2011262" y="461618"/>
                  <a:pt x="2011262" y="461618"/>
                  <a:pt x="1992390" y="457661"/>
                </a:cubicBezTo>
                <a:close/>
                <a:moveTo>
                  <a:pt x="2229019" y="439831"/>
                </a:moveTo>
                <a:lnTo>
                  <a:pt x="2229083" y="441130"/>
                </a:lnTo>
                <a:lnTo>
                  <a:pt x="2229019" y="439831"/>
                </a:lnTo>
                <a:close/>
                <a:moveTo>
                  <a:pt x="39387" y="374616"/>
                </a:moveTo>
                <a:cubicBezTo>
                  <a:pt x="39387" y="374616"/>
                  <a:pt x="39387" y="374616"/>
                  <a:pt x="30071" y="375074"/>
                </a:cubicBezTo>
                <a:cubicBezTo>
                  <a:pt x="30550" y="384821"/>
                  <a:pt x="39387" y="374616"/>
                  <a:pt x="39387" y="374616"/>
                </a:cubicBezTo>
                <a:close/>
                <a:moveTo>
                  <a:pt x="2034151" y="177708"/>
                </a:moveTo>
                <a:lnTo>
                  <a:pt x="2043377" y="177986"/>
                </a:lnTo>
                <a:cubicBezTo>
                  <a:pt x="2034061" y="178445"/>
                  <a:pt x="2034061" y="178445"/>
                  <a:pt x="2034061" y="178445"/>
                </a:cubicBezTo>
                <a:close/>
                <a:moveTo>
                  <a:pt x="1755565" y="104535"/>
                </a:moveTo>
                <a:cubicBezTo>
                  <a:pt x="1755565" y="104535"/>
                  <a:pt x="1755565" y="104535"/>
                  <a:pt x="1751147" y="109638"/>
                </a:cubicBezTo>
                <a:cubicBezTo>
                  <a:pt x="1751147" y="109638"/>
                  <a:pt x="1751147" y="109638"/>
                  <a:pt x="1755565" y="104535"/>
                </a:cubicBezTo>
                <a:close/>
                <a:moveTo>
                  <a:pt x="2047743" y="70618"/>
                </a:moveTo>
                <a:cubicBezTo>
                  <a:pt x="2043325" y="75721"/>
                  <a:pt x="2043325" y="75721"/>
                  <a:pt x="2043325" y="75721"/>
                </a:cubicBezTo>
                <a:cubicBezTo>
                  <a:pt x="2043325" y="75721"/>
                  <a:pt x="2043325" y="75721"/>
                  <a:pt x="2033769" y="71305"/>
                </a:cubicBezTo>
                <a:cubicBezTo>
                  <a:pt x="2038428" y="71076"/>
                  <a:pt x="2043325" y="75721"/>
                  <a:pt x="2047743" y="70618"/>
                </a:cubicBezTo>
                <a:close/>
                <a:moveTo>
                  <a:pt x="2000780" y="65112"/>
                </a:moveTo>
                <a:cubicBezTo>
                  <a:pt x="1998451" y="65226"/>
                  <a:pt x="1997287" y="65284"/>
                  <a:pt x="1996153" y="65950"/>
                </a:cubicBezTo>
                <a:lnTo>
                  <a:pt x="1996092" y="66012"/>
                </a:lnTo>
                <a:lnTo>
                  <a:pt x="1992223" y="66754"/>
                </a:lnTo>
                <a:cubicBezTo>
                  <a:pt x="1989411" y="68114"/>
                  <a:pt x="1987202" y="70665"/>
                  <a:pt x="1987286" y="75547"/>
                </a:cubicBezTo>
                <a:cubicBezTo>
                  <a:pt x="1987286" y="75547"/>
                  <a:pt x="1987286" y="75547"/>
                  <a:pt x="1996602" y="75088"/>
                </a:cubicBezTo>
                <a:cubicBezTo>
                  <a:pt x="1996602" y="75088"/>
                  <a:pt x="1996602" y="75088"/>
                  <a:pt x="1991705" y="70444"/>
                </a:cubicBezTo>
                <a:lnTo>
                  <a:pt x="1996092" y="66012"/>
                </a:lnTo>
                <a:lnTo>
                  <a:pt x="2000780" y="65112"/>
                </a:lnTo>
                <a:cubicBezTo>
                  <a:pt x="2005439" y="64882"/>
                  <a:pt x="2010336" y="69527"/>
                  <a:pt x="2010336" y="69527"/>
                </a:cubicBezTo>
                <a:cubicBezTo>
                  <a:pt x="2005679" y="69757"/>
                  <a:pt x="2005439" y="64882"/>
                  <a:pt x="2000780" y="65112"/>
                </a:cubicBezTo>
                <a:close/>
                <a:moveTo>
                  <a:pt x="1963604" y="62381"/>
                </a:moveTo>
                <a:lnTo>
                  <a:pt x="1944973" y="63298"/>
                </a:lnTo>
                <a:cubicBezTo>
                  <a:pt x="1949870" y="67942"/>
                  <a:pt x="1968981" y="76773"/>
                  <a:pt x="1963604" y="62381"/>
                </a:cubicBezTo>
                <a:close/>
                <a:moveTo>
                  <a:pt x="1219069" y="0"/>
                </a:moveTo>
                <a:cubicBezTo>
                  <a:pt x="1322022" y="4706"/>
                  <a:pt x="1420062" y="4443"/>
                  <a:pt x="1527603" y="13808"/>
                </a:cubicBezTo>
                <a:cubicBezTo>
                  <a:pt x="1345792" y="13308"/>
                  <a:pt x="1149990" y="13170"/>
                  <a:pt x="959087" y="17677"/>
                </a:cubicBezTo>
                <a:cubicBezTo>
                  <a:pt x="959087" y="17677"/>
                  <a:pt x="959087" y="17677"/>
                  <a:pt x="945113" y="18365"/>
                </a:cubicBezTo>
                <a:cubicBezTo>
                  <a:pt x="945113" y="18365"/>
                  <a:pt x="945113" y="18365"/>
                  <a:pt x="1103891" y="25209"/>
                </a:cubicBezTo>
                <a:cubicBezTo>
                  <a:pt x="1103891" y="25209"/>
                  <a:pt x="1103891" y="25209"/>
                  <a:pt x="1649598" y="32233"/>
                </a:cubicBezTo>
                <a:cubicBezTo>
                  <a:pt x="1789727" y="39669"/>
                  <a:pt x="1934841" y="47186"/>
                  <a:pt x="2071033" y="69472"/>
                </a:cubicBezTo>
                <a:cubicBezTo>
                  <a:pt x="2057299" y="75034"/>
                  <a:pt x="2023735" y="57143"/>
                  <a:pt x="2015138" y="72222"/>
                </a:cubicBezTo>
                <a:cubicBezTo>
                  <a:pt x="2020276" y="81740"/>
                  <a:pt x="2029351" y="76408"/>
                  <a:pt x="2038907" y="80824"/>
                </a:cubicBezTo>
                <a:cubicBezTo>
                  <a:pt x="2038907" y="80824"/>
                  <a:pt x="2038907" y="80824"/>
                  <a:pt x="2043325" y="75721"/>
                </a:cubicBezTo>
                <a:cubicBezTo>
                  <a:pt x="2052881" y="80136"/>
                  <a:pt x="2062436" y="84551"/>
                  <a:pt x="2066615" y="74575"/>
                </a:cubicBezTo>
                <a:cubicBezTo>
                  <a:pt x="2066854" y="79449"/>
                  <a:pt x="2066854" y="79449"/>
                  <a:pt x="2066854" y="79449"/>
                </a:cubicBezTo>
                <a:cubicBezTo>
                  <a:pt x="2080348" y="69013"/>
                  <a:pt x="2090384" y="83176"/>
                  <a:pt x="2104118" y="77615"/>
                </a:cubicBezTo>
                <a:cubicBezTo>
                  <a:pt x="2127631" y="81018"/>
                  <a:pt x="2165374" y="88932"/>
                  <a:pt x="2179587" y="93118"/>
                </a:cubicBezTo>
                <a:cubicBezTo>
                  <a:pt x="2109719" y="96556"/>
                  <a:pt x="2025484" y="86369"/>
                  <a:pt x="1960034" y="84704"/>
                </a:cubicBezTo>
                <a:cubicBezTo>
                  <a:pt x="1941162" y="80747"/>
                  <a:pt x="1917633" y="77019"/>
                  <a:pt x="1904138" y="87454"/>
                </a:cubicBezTo>
                <a:cubicBezTo>
                  <a:pt x="1955768" y="99244"/>
                  <a:pt x="2011439" y="91946"/>
                  <a:pt x="2058962" y="108823"/>
                </a:cubicBezTo>
                <a:cubicBezTo>
                  <a:pt x="1960922" y="109088"/>
                  <a:pt x="1844066" y="100181"/>
                  <a:pt x="1755565" y="104535"/>
                </a:cubicBezTo>
                <a:cubicBezTo>
                  <a:pt x="1727138" y="96162"/>
                  <a:pt x="1695012" y="107514"/>
                  <a:pt x="1666825" y="104015"/>
                </a:cubicBezTo>
                <a:cubicBezTo>
                  <a:pt x="1666825" y="104015"/>
                  <a:pt x="1666825" y="104015"/>
                  <a:pt x="1671723" y="108660"/>
                </a:cubicBezTo>
                <a:cubicBezTo>
                  <a:pt x="1751850" y="123933"/>
                  <a:pt x="1840040" y="119594"/>
                  <a:pt x="1924601" y="130090"/>
                </a:cubicBezTo>
                <a:cubicBezTo>
                  <a:pt x="1887889" y="136782"/>
                  <a:pt x="1835693" y="119808"/>
                  <a:pt x="1798909" y="131389"/>
                </a:cubicBezTo>
                <a:cubicBezTo>
                  <a:pt x="1840999" y="139089"/>
                  <a:pt x="1882920" y="137026"/>
                  <a:pt x="1920423" y="140067"/>
                </a:cubicBezTo>
                <a:cubicBezTo>
                  <a:pt x="1916005" y="145170"/>
                  <a:pt x="1906449" y="140755"/>
                  <a:pt x="1906929" y="150501"/>
                </a:cubicBezTo>
                <a:cubicBezTo>
                  <a:pt x="1939224" y="148913"/>
                  <a:pt x="1986283" y="156368"/>
                  <a:pt x="2019128" y="159638"/>
                </a:cubicBezTo>
                <a:cubicBezTo>
                  <a:pt x="2019847" y="174259"/>
                  <a:pt x="2000017" y="150807"/>
                  <a:pt x="1986522" y="161242"/>
                </a:cubicBezTo>
                <a:cubicBezTo>
                  <a:pt x="1986762" y="166115"/>
                  <a:pt x="1991420" y="165886"/>
                  <a:pt x="1996078" y="165657"/>
                </a:cubicBezTo>
                <a:cubicBezTo>
                  <a:pt x="1991900" y="175634"/>
                  <a:pt x="2005634" y="170073"/>
                  <a:pt x="2010532" y="174717"/>
                </a:cubicBezTo>
                <a:cubicBezTo>
                  <a:pt x="2029403" y="178674"/>
                  <a:pt x="2042418" y="158492"/>
                  <a:pt x="2061529" y="167323"/>
                </a:cubicBezTo>
                <a:cubicBezTo>
                  <a:pt x="2054901" y="174976"/>
                  <a:pt x="2039740" y="169310"/>
                  <a:pt x="2034842" y="172070"/>
                </a:cubicBezTo>
                <a:lnTo>
                  <a:pt x="2034151" y="177708"/>
                </a:lnTo>
                <a:lnTo>
                  <a:pt x="1868334" y="172716"/>
                </a:lnTo>
                <a:cubicBezTo>
                  <a:pt x="1809922" y="170175"/>
                  <a:pt x="1751540" y="168243"/>
                  <a:pt x="1693471" y="171100"/>
                </a:cubicBezTo>
                <a:cubicBezTo>
                  <a:pt x="1745172" y="178001"/>
                  <a:pt x="1805174" y="170164"/>
                  <a:pt x="1857130" y="182264"/>
                </a:cubicBezTo>
                <a:cubicBezTo>
                  <a:pt x="2006114" y="179820"/>
                  <a:pt x="2147992" y="216482"/>
                  <a:pt x="2301393" y="208935"/>
                </a:cubicBezTo>
                <a:cubicBezTo>
                  <a:pt x="2241559" y="226535"/>
                  <a:pt x="2162206" y="220669"/>
                  <a:pt x="2092338" y="224106"/>
                </a:cubicBezTo>
                <a:cubicBezTo>
                  <a:pt x="2092338" y="224106"/>
                  <a:pt x="2092338" y="224106"/>
                  <a:pt x="2008016" y="218484"/>
                </a:cubicBezTo>
                <a:cubicBezTo>
                  <a:pt x="1994042" y="219171"/>
                  <a:pt x="2008495" y="228231"/>
                  <a:pt x="2004077" y="233334"/>
                </a:cubicBezTo>
                <a:cubicBezTo>
                  <a:pt x="2074409" y="239319"/>
                  <a:pt x="2148625" y="235667"/>
                  <a:pt x="2214315" y="242206"/>
                </a:cubicBezTo>
                <a:cubicBezTo>
                  <a:pt x="2224574" y="260917"/>
                  <a:pt x="2261358" y="249337"/>
                  <a:pt x="2280469" y="258167"/>
                </a:cubicBezTo>
                <a:cubicBezTo>
                  <a:pt x="2298861" y="252377"/>
                  <a:pt x="2327048" y="255876"/>
                  <a:pt x="2350338" y="254730"/>
                </a:cubicBezTo>
                <a:cubicBezTo>
                  <a:pt x="2332186" y="265394"/>
                  <a:pt x="2303998" y="261895"/>
                  <a:pt x="2285607" y="267686"/>
                </a:cubicBezTo>
                <a:cubicBezTo>
                  <a:pt x="2285607" y="267686"/>
                  <a:pt x="2285607" y="267686"/>
                  <a:pt x="2290504" y="272330"/>
                </a:cubicBezTo>
                <a:cubicBezTo>
                  <a:pt x="2290504" y="272330"/>
                  <a:pt x="2290504" y="272330"/>
                  <a:pt x="2369928" y="273307"/>
                </a:cubicBezTo>
                <a:cubicBezTo>
                  <a:pt x="2369928" y="273307"/>
                  <a:pt x="2369928" y="273307"/>
                  <a:pt x="2370168" y="278182"/>
                </a:cubicBezTo>
                <a:cubicBezTo>
                  <a:pt x="2360852" y="278640"/>
                  <a:pt x="2361332" y="288387"/>
                  <a:pt x="2356674" y="288616"/>
                </a:cubicBezTo>
                <a:cubicBezTo>
                  <a:pt x="2342700" y="289303"/>
                  <a:pt x="2328726" y="289991"/>
                  <a:pt x="2314992" y="295552"/>
                </a:cubicBezTo>
                <a:cubicBezTo>
                  <a:pt x="2277250" y="287638"/>
                  <a:pt x="2245124" y="298990"/>
                  <a:pt x="2212758" y="305468"/>
                </a:cubicBezTo>
                <a:cubicBezTo>
                  <a:pt x="2212758" y="305468"/>
                  <a:pt x="2212758" y="305468"/>
                  <a:pt x="2338931" y="313916"/>
                </a:cubicBezTo>
                <a:cubicBezTo>
                  <a:pt x="2231870" y="314298"/>
                  <a:pt x="2120319" y="324672"/>
                  <a:pt x="2013259" y="325053"/>
                </a:cubicBezTo>
                <a:cubicBezTo>
                  <a:pt x="2013259" y="325053"/>
                  <a:pt x="2013259" y="325053"/>
                  <a:pt x="2013499" y="329927"/>
                </a:cubicBezTo>
                <a:cubicBezTo>
                  <a:pt x="2088265" y="331134"/>
                  <a:pt x="2167618" y="337001"/>
                  <a:pt x="2246802" y="333106"/>
                </a:cubicBezTo>
                <a:cubicBezTo>
                  <a:pt x="2266393" y="351683"/>
                  <a:pt x="2293621" y="335687"/>
                  <a:pt x="2317390" y="344288"/>
                </a:cubicBezTo>
                <a:cubicBezTo>
                  <a:pt x="2317390" y="344288"/>
                  <a:pt x="2317390" y="344288"/>
                  <a:pt x="2378183" y="346183"/>
                </a:cubicBezTo>
                <a:cubicBezTo>
                  <a:pt x="2373765" y="351286"/>
                  <a:pt x="2374005" y="356159"/>
                  <a:pt x="2369347" y="356388"/>
                </a:cubicBezTo>
                <a:cubicBezTo>
                  <a:pt x="2359791" y="351973"/>
                  <a:pt x="2355613" y="361950"/>
                  <a:pt x="2346537" y="367282"/>
                </a:cubicBezTo>
                <a:cubicBezTo>
                  <a:pt x="2262934" y="376280"/>
                  <a:pt x="2179163" y="375516"/>
                  <a:pt x="2095321" y="379641"/>
                </a:cubicBezTo>
                <a:cubicBezTo>
                  <a:pt x="2095321" y="379641"/>
                  <a:pt x="2095321" y="379641"/>
                  <a:pt x="2095561" y="384515"/>
                </a:cubicBezTo>
                <a:cubicBezTo>
                  <a:pt x="2161251" y="391054"/>
                  <a:pt x="2230569" y="382758"/>
                  <a:pt x="2300437" y="379321"/>
                </a:cubicBezTo>
                <a:cubicBezTo>
                  <a:pt x="2300437" y="379321"/>
                  <a:pt x="2300437" y="379321"/>
                  <a:pt x="2291601" y="389526"/>
                </a:cubicBezTo>
                <a:cubicBezTo>
                  <a:pt x="2291601" y="389526"/>
                  <a:pt x="2291601" y="389526"/>
                  <a:pt x="2305815" y="393712"/>
                </a:cubicBezTo>
                <a:cubicBezTo>
                  <a:pt x="2231048" y="392505"/>
                  <a:pt x="2161970" y="405675"/>
                  <a:pt x="2082786" y="409571"/>
                </a:cubicBezTo>
                <a:cubicBezTo>
                  <a:pt x="2082786" y="409571"/>
                  <a:pt x="2082786" y="409571"/>
                  <a:pt x="2078367" y="414673"/>
                </a:cubicBezTo>
                <a:cubicBezTo>
                  <a:pt x="2078367" y="414673"/>
                  <a:pt x="2078367" y="414673"/>
                  <a:pt x="2101897" y="418401"/>
                </a:cubicBezTo>
                <a:cubicBezTo>
                  <a:pt x="2205074" y="427656"/>
                  <a:pt x="2298472" y="427946"/>
                  <a:pt x="2405293" y="422690"/>
                </a:cubicBezTo>
                <a:cubicBezTo>
                  <a:pt x="2405293" y="422690"/>
                  <a:pt x="2405293" y="422690"/>
                  <a:pt x="2400875" y="427793"/>
                </a:cubicBezTo>
                <a:cubicBezTo>
                  <a:pt x="2344980" y="430543"/>
                  <a:pt x="2284738" y="433507"/>
                  <a:pt x="2228843" y="436257"/>
                </a:cubicBezTo>
                <a:lnTo>
                  <a:pt x="2229019" y="439831"/>
                </a:lnTo>
                <a:lnTo>
                  <a:pt x="2200761" y="441221"/>
                </a:lnTo>
                <a:cubicBezTo>
                  <a:pt x="2200761" y="441221"/>
                  <a:pt x="2200761" y="441221"/>
                  <a:pt x="2205179" y="436118"/>
                </a:cubicBezTo>
                <a:cubicBezTo>
                  <a:pt x="2130189" y="430363"/>
                  <a:pt x="2046417" y="429599"/>
                  <a:pt x="1971651" y="428392"/>
                </a:cubicBezTo>
                <a:cubicBezTo>
                  <a:pt x="2018383" y="435538"/>
                  <a:pt x="2060784" y="443223"/>
                  <a:pt x="2107603" y="445804"/>
                </a:cubicBezTo>
                <a:cubicBezTo>
                  <a:pt x="2089211" y="451595"/>
                  <a:pt x="2065202" y="438120"/>
                  <a:pt x="2042632" y="453887"/>
                </a:cubicBezTo>
                <a:cubicBezTo>
                  <a:pt x="2037974" y="454116"/>
                  <a:pt x="2023760" y="449929"/>
                  <a:pt x="2019103" y="450158"/>
                </a:cubicBezTo>
                <a:cubicBezTo>
                  <a:pt x="2038917" y="473285"/>
                  <a:pt x="2085256" y="466120"/>
                  <a:pt x="2113203" y="464745"/>
                </a:cubicBezTo>
                <a:cubicBezTo>
                  <a:pt x="2113203" y="464745"/>
                  <a:pt x="2113203" y="464745"/>
                  <a:pt x="2169338" y="466869"/>
                </a:cubicBezTo>
                <a:cubicBezTo>
                  <a:pt x="2164920" y="471971"/>
                  <a:pt x="2146049" y="468014"/>
                  <a:pt x="2156084" y="482177"/>
                </a:cubicBezTo>
                <a:cubicBezTo>
                  <a:pt x="2165640" y="486592"/>
                  <a:pt x="2184271" y="485675"/>
                  <a:pt x="2198245" y="484988"/>
                </a:cubicBezTo>
                <a:cubicBezTo>
                  <a:pt x="2198245" y="484988"/>
                  <a:pt x="2198245" y="484988"/>
                  <a:pt x="2258558" y="477135"/>
                </a:cubicBezTo>
                <a:cubicBezTo>
                  <a:pt x="2208743" y="508573"/>
                  <a:pt x="2129390" y="502706"/>
                  <a:pt x="2059522" y="506144"/>
                </a:cubicBezTo>
                <a:cubicBezTo>
                  <a:pt x="2031814" y="512392"/>
                  <a:pt x="1993832" y="499605"/>
                  <a:pt x="1961706" y="510956"/>
                </a:cubicBezTo>
                <a:cubicBezTo>
                  <a:pt x="1961706" y="510956"/>
                  <a:pt x="1961706" y="510956"/>
                  <a:pt x="1966603" y="515601"/>
                </a:cubicBezTo>
                <a:cubicBezTo>
                  <a:pt x="2008214" y="513553"/>
                  <a:pt x="2054793" y="511262"/>
                  <a:pt x="2092536" y="519175"/>
                </a:cubicBezTo>
                <a:cubicBezTo>
                  <a:pt x="2078802" y="524737"/>
                  <a:pt x="2060170" y="525654"/>
                  <a:pt x="2041539" y="526570"/>
                </a:cubicBezTo>
                <a:cubicBezTo>
                  <a:pt x="2041539" y="526570"/>
                  <a:pt x="2041539" y="526570"/>
                  <a:pt x="2004515" y="533277"/>
                </a:cubicBezTo>
                <a:cubicBezTo>
                  <a:pt x="2004515" y="533277"/>
                  <a:pt x="2004515" y="533277"/>
                  <a:pt x="1575185" y="525413"/>
                </a:cubicBezTo>
                <a:cubicBezTo>
                  <a:pt x="1575185" y="525413"/>
                  <a:pt x="1575185" y="525413"/>
                  <a:pt x="1421306" y="523213"/>
                </a:cubicBezTo>
                <a:cubicBezTo>
                  <a:pt x="1421306" y="523213"/>
                  <a:pt x="1421306" y="523213"/>
                  <a:pt x="1421546" y="528087"/>
                </a:cubicBezTo>
                <a:cubicBezTo>
                  <a:pt x="1407092" y="519027"/>
                  <a:pt x="1364931" y="516216"/>
                  <a:pt x="1351437" y="526650"/>
                </a:cubicBezTo>
                <a:cubicBezTo>
                  <a:pt x="1336984" y="517591"/>
                  <a:pt x="1309037" y="518966"/>
                  <a:pt x="1295542" y="529400"/>
                </a:cubicBezTo>
                <a:cubicBezTo>
                  <a:pt x="1001221" y="519779"/>
                  <a:pt x="694181" y="530000"/>
                  <a:pt x="401283" y="549296"/>
                </a:cubicBezTo>
                <a:cubicBezTo>
                  <a:pt x="401283" y="549296"/>
                  <a:pt x="401283" y="549296"/>
                  <a:pt x="237847" y="542681"/>
                </a:cubicBezTo>
                <a:cubicBezTo>
                  <a:pt x="237847" y="542681"/>
                  <a:pt x="237847" y="542681"/>
                  <a:pt x="233429" y="547784"/>
                </a:cubicBezTo>
                <a:cubicBezTo>
                  <a:pt x="538265" y="581314"/>
                  <a:pt x="825011" y="538220"/>
                  <a:pt x="1133545" y="552027"/>
                </a:cubicBezTo>
                <a:cubicBezTo>
                  <a:pt x="1217611" y="552451"/>
                  <a:pt x="1310459" y="547883"/>
                  <a:pt x="1395021" y="558379"/>
                </a:cubicBezTo>
                <a:cubicBezTo>
                  <a:pt x="1395021" y="558379"/>
                  <a:pt x="1395021" y="558379"/>
                  <a:pt x="895823" y="553952"/>
                </a:cubicBezTo>
                <a:cubicBezTo>
                  <a:pt x="816639" y="557848"/>
                  <a:pt x="742183" y="556625"/>
                  <a:pt x="667896" y="565166"/>
                </a:cubicBezTo>
                <a:cubicBezTo>
                  <a:pt x="667896" y="565166"/>
                  <a:pt x="667896" y="565166"/>
                  <a:pt x="672794" y="569810"/>
                </a:cubicBezTo>
                <a:cubicBezTo>
                  <a:pt x="886747" y="559284"/>
                  <a:pt x="1110495" y="558046"/>
                  <a:pt x="1302102" y="567835"/>
                </a:cubicBezTo>
                <a:cubicBezTo>
                  <a:pt x="1302102" y="567835"/>
                  <a:pt x="1302102" y="567835"/>
                  <a:pt x="966410" y="565135"/>
                </a:cubicBezTo>
                <a:cubicBezTo>
                  <a:pt x="966410" y="565135"/>
                  <a:pt x="966410" y="565135"/>
                  <a:pt x="570630" y="574837"/>
                </a:cubicBezTo>
                <a:cubicBezTo>
                  <a:pt x="529019" y="576884"/>
                  <a:pt x="487098" y="578946"/>
                  <a:pt x="445177" y="581009"/>
                </a:cubicBezTo>
                <a:cubicBezTo>
                  <a:pt x="333234" y="577072"/>
                  <a:pt x="207541" y="578370"/>
                  <a:pt x="107583" y="539645"/>
                </a:cubicBezTo>
                <a:cubicBezTo>
                  <a:pt x="107583" y="539645"/>
                  <a:pt x="107583" y="539645"/>
                  <a:pt x="116659" y="534312"/>
                </a:cubicBezTo>
                <a:cubicBezTo>
                  <a:pt x="102685" y="535000"/>
                  <a:pt x="110818" y="510498"/>
                  <a:pt x="87768" y="516518"/>
                </a:cubicBezTo>
                <a:cubicBezTo>
                  <a:pt x="69137" y="517435"/>
                  <a:pt x="54460" y="503826"/>
                  <a:pt x="35588" y="499870"/>
                </a:cubicBezTo>
                <a:cubicBezTo>
                  <a:pt x="35588" y="499870"/>
                  <a:pt x="35588" y="499870"/>
                  <a:pt x="33926" y="466078"/>
                </a:cubicBezTo>
                <a:cubicBezTo>
                  <a:pt x="57679" y="474355"/>
                  <a:pt x="94942" y="472522"/>
                  <a:pt x="123369" y="480894"/>
                </a:cubicBezTo>
                <a:cubicBezTo>
                  <a:pt x="127548" y="470917"/>
                  <a:pt x="142240" y="484851"/>
                  <a:pt x="151077" y="474646"/>
                </a:cubicBezTo>
                <a:cubicBezTo>
                  <a:pt x="132205" y="470688"/>
                  <a:pt x="117992" y="466502"/>
                  <a:pt x="99120" y="462546"/>
                </a:cubicBezTo>
                <a:cubicBezTo>
                  <a:pt x="103539" y="457443"/>
                  <a:pt x="103539" y="457443"/>
                  <a:pt x="103539" y="457443"/>
                </a:cubicBezTo>
                <a:cubicBezTo>
                  <a:pt x="93983" y="453027"/>
                  <a:pt x="102819" y="442822"/>
                  <a:pt x="102819" y="442822"/>
                </a:cubicBezTo>
                <a:cubicBezTo>
                  <a:pt x="102819" y="442822"/>
                  <a:pt x="102819" y="442822"/>
                  <a:pt x="130767" y="441447"/>
                </a:cubicBezTo>
                <a:cubicBezTo>
                  <a:pt x="129344" y="412530"/>
                  <a:pt x="87886" y="424015"/>
                  <a:pt x="82285" y="405074"/>
                </a:cubicBezTo>
                <a:cubicBezTo>
                  <a:pt x="91362" y="399743"/>
                  <a:pt x="100917" y="404158"/>
                  <a:pt x="105335" y="399055"/>
                </a:cubicBezTo>
                <a:cubicBezTo>
                  <a:pt x="90882" y="389995"/>
                  <a:pt x="67592" y="391141"/>
                  <a:pt x="44063" y="387413"/>
                </a:cubicBezTo>
                <a:cubicBezTo>
                  <a:pt x="43344" y="372792"/>
                  <a:pt x="20773" y="388559"/>
                  <a:pt x="15396" y="374167"/>
                </a:cubicBezTo>
                <a:cubicBezTo>
                  <a:pt x="20054" y="373938"/>
                  <a:pt x="20054" y="373938"/>
                  <a:pt x="19815" y="369065"/>
                </a:cubicBezTo>
                <a:cubicBezTo>
                  <a:pt x="15156" y="369294"/>
                  <a:pt x="14917" y="364420"/>
                  <a:pt x="10259" y="364649"/>
                </a:cubicBezTo>
                <a:cubicBezTo>
                  <a:pt x="10259" y="364649"/>
                  <a:pt x="10259" y="364649"/>
                  <a:pt x="5600" y="364878"/>
                </a:cubicBezTo>
                <a:cubicBezTo>
                  <a:pt x="14693" y="359872"/>
                  <a:pt x="239" y="350812"/>
                  <a:pt x="0" y="345938"/>
                </a:cubicBezTo>
                <a:cubicBezTo>
                  <a:pt x="0" y="345938"/>
                  <a:pt x="0" y="345938"/>
                  <a:pt x="18631" y="345022"/>
                </a:cubicBezTo>
                <a:cubicBezTo>
                  <a:pt x="18631" y="345022"/>
                  <a:pt x="18631" y="345022"/>
                  <a:pt x="79664" y="351790"/>
                </a:cubicBezTo>
                <a:cubicBezTo>
                  <a:pt x="84098" y="347012"/>
                  <a:pt x="74303" y="337723"/>
                  <a:pt x="78721" y="332620"/>
                </a:cubicBezTo>
                <a:cubicBezTo>
                  <a:pt x="78721" y="332620"/>
                  <a:pt x="78721" y="332620"/>
                  <a:pt x="92215" y="322185"/>
                </a:cubicBezTo>
                <a:cubicBezTo>
                  <a:pt x="77538" y="308577"/>
                  <a:pt x="50293" y="324248"/>
                  <a:pt x="40035" y="305537"/>
                </a:cubicBezTo>
                <a:cubicBezTo>
                  <a:pt x="30719" y="305995"/>
                  <a:pt x="26301" y="311098"/>
                  <a:pt x="21163" y="301580"/>
                </a:cubicBezTo>
                <a:cubicBezTo>
                  <a:pt x="29520" y="281627"/>
                  <a:pt x="57707" y="285125"/>
                  <a:pt x="71681" y="284438"/>
                </a:cubicBezTo>
                <a:cubicBezTo>
                  <a:pt x="75619" y="269588"/>
                  <a:pt x="99389" y="278189"/>
                  <a:pt x="113362" y="277502"/>
                </a:cubicBezTo>
                <a:cubicBezTo>
                  <a:pt x="104286" y="282833"/>
                  <a:pt x="94491" y="273545"/>
                  <a:pt x="85655" y="283750"/>
                </a:cubicBezTo>
                <a:cubicBezTo>
                  <a:pt x="108944" y="282604"/>
                  <a:pt x="128055" y="291435"/>
                  <a:pt x="151105" y="285416"/>
                </a:cubicBezTo>
                <a:cubicBezTo>
                  <a:pt x="141086" y="271578"/>
                  <a:pt x="122215" y="267621"/>
                  <a:pt x="103583" y="268538"/>
                </a:cubicBezTo>
                <a:cubicBezTo>
                  <a:pt x="94027" y="264123"/>
                  <a:pt x="84712" y="264581"/>
                  <a:pt x="70498" y="260394"/>
                </a:cubicBezTo>
                <a:cubicBezTo>
                  <a:pt x="74916" y="255292"/>
                  <a:pt x="65360" y="250877"/>
                  <a:pt x="60702" y="251106"/>
                </a:cubicBezTo>
                <a:cubicBezTo>
                  <a:pt x="60702" y="251106"/>
                  <a:pt x="60702" y="251106"/>
                  <a:pt x="65120" y="246003"/>
                </a:cubicBezTo>
                <a:cubicBezTo>
                  <a:pt x="64881" y="241129"/>
                  <a:pt x="60463" y="246232"/>
                  <a:pt x="55565" y="241588"/>
                </a:cubicBezTo>
                <a:cubicBezTo>
                  <a:pt x="69779" y="245774"/>
                  <a:pt x="78615" y="235568"/>
                  <a:pt x="92349" y="230007"/>
                </a:cubicBezTo>
                <a:cubicBezTo>
                  <a:pt x="92349" y="230007"/>
                  <a:pt x="92349" y="230007"/>
                  <a:pt x="64161" y="226508"/>
                </a:cubicBezTo>
                <a:cubicBezTo>
                  <a:pt x="73238" y="221176"/>
                  <a:pt x="92349" y="230007"/>
                  <a:pt x="96288" y="215157"/>
                </a:cubicBezTo>
                <a:cubicBezTo>
                  <a:pt x="96288" y="215157"/>
                  <a:pt x="96288" y="215157"/>
                  <a:pt x="96048" y="210284"/>
                </a:cubicBezTo>
                <a:cubicBezTo>
                  <a:pt x="110245" y="214145"/>
                  <a:pt x="127454" y="184311"/>
                  <a:pt x="155881" y="192683"/>
                </a:cubicBezTo>
                <a:cubicBezTo>
                  <a:pt x="160539" y="192454"/>
                  <a:pt x="155641" y="187810"/>
                  <a:pt x="155401" y="182936"/>
                </a:cubicBezTo>
                <a:cubicBezTo>
                  <a:pt x="155401" y="182936"/>
                  <a:pt x="155401" y="182936"/>
                  <a:pt x="80635" y="181729"/>
                </a:cubicBezTo>
                <a:cubicBezTo>
                  <a:pt x="93410" y="156673"/>
                  <a:pt x="117419" y="170148"/>
                  <a:pt x="131393" y="169461"/>
                </a:cubicBezTo>
                <a:cubicBezTo>
                  <a:pt x="126271" y="160268"/>
                  <a:pt x="126032" y="155394"/>
                  <a:pt x="130450" y="150292"/>
                </a:cubicBezTo>
                <a:cubicBezTo>
                  <a:pt x="102038" y="142244"/>
                  <a:pt x="68954" y="134101"/>
                  <a:pt x="36348" y="135705"/>
                </a:cubicBezTo>
                <a:cubicBezTo>
                  <a:pt x="40526" y="125728"/>
                  <a:pt x="59398" y="129686"/>
                  <a:pt x="73132" y="124124"/>
                </a:cubicBezTo>
                <a:cubicBezTo>
                  <a:pt x="96422" y="122978"/>
                  <a:pt x="124608" y="126478"/>
                  <a:pt x="147658" y="120458"/>
                </a:cubicBezTo>
                <a:cubicBezTo>
                  <a:pt x="118768" y="102664"/>
                  <a:pt x="96661" y="127853"/>
                  <a:pt x="67531" y="105184"/>
                </a:cubicBezTo>
                <a:cubicBezTo>
                  <a:pt x="67531" y="105184"/>
                  <a:pt x="67531" y="105184"/>
                  <a:pt x="62633" y="100540"/>
                </a:cubicBezTo>
                <a:cubicBezTo>
                  <a:pt x="84500" y="70477"/>
                  <a:pt x="117105" y="68873"/>
                  <a:pt x="144573" y="57751"/>
                </a:cubicBezTo>
                <a:cubicBezTo>
                  <a:pt x="157588" y="37569"/>
                  <a:pt x="186255" y="50814"/>
                  <a:pt x="209304" y="44795"/>
                </a:cubicBezTo>
                <a:cubicBezTo>
                  <a:pt x="223758" y="53855"/>
                  <a:pt x="241910" y="43191"/>
                  <a:pt x="260781" y="47148"/>
                </a:cubicBezTo>
                <a:cubicBezTo>
                  <a:pt x="260781" y="47148"/>
                  <a:pt x="260781" y="47148"/>
                  <a:pt x="260541" y="42274"/>
                </a:cubicBezTo>
                <a:cubicBezTo>
                  <a:pt x="241670" y="38317"/>
                  <a:pt x="218621" y="44337"/>
                  <a:pt x="204167" y="35277"/>
                </a:cubicBezTo>
                <a:cubicBezTo>
                  <a:pt x="208586" y="30174"/>
                  <a:pt x="232354" y="38776"/>
                  <a:pt x="241430" y="33444"/>
                </a:cubicBezTo>
                <a:cubicBezTo>
                  <a:pt x="306162" y="20488"/>
                  <a:pt x="375959" y="21939"/>
                  <a:pt x="441171" y="18731"/>
                </a:cubicBezTo>
                <a:cubicBezTo>
                  <a:pt x="455144" y="18043"/>
                  <a:pt x="478913" y="26645"/>
                  <a:pt x="487509" y="11566"/>
                </a:cubicBezTo>
                <a:cubicBezTo>
                  <a:pt x="511039" y="15293"/>
                  <a:pt x="543405" y="8816"/>
                  <a:pt x="571592" y="12314"/>
                </a:cubicBezTo>
                <a:cubicBezTo>
                  <a:pt x="585086" y="1880"/>
                  <a:pt x="604197" y="10710"/>
                  <a:pt x="618410" y="14897"/>
                </a:cubicBezTo>
                <a:cubicBezTo>
                  <a:pt x="813508" y="738"/>
                  <a:pt x="1018609" y="93"/>
                  <a:pt x="1219069" y="0"/>
                </a:cubicBezTo>
                <a:close/>
              </a:path>
            </a:pathLst>
          </a:custGeom>
          <a:solidFill>
            <a:srgbClr val="15A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/>
              <a:t>异步</a:t>
            </a:r>
          </a:p>
        </p:txBody>
      </p:sp>
    </p:spTree>
    <p:extLst>
      <p:ext uri="{BB962C8B-B14F-4D97-AF65-F5344CB8AC3E}">
        <p14:creationId xmlns:p14="http://schemas.microsoft.com/office/powerpoint/2010/main" val="379741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00" autoRev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00" autoRev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8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6" grpId="0" animBg="1"/>
      <p:bldP spid="4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45DCE-246F-CD11-4DDA-19845C105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6BBD8-A79C-5742-BC67-12617BFD3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F09C5A-C6AF-3C5A-D285-F674A89BA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177000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介绍：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</a:rPr>
              <a:t>Axios 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对原生的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</a:rPr>
              <a:t>Ajax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进行了封装，简化书写，快速开发。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官网：</a:t>
            </a:r>
            <a:r>
              <a:rPr lang="en-US" altLang="zh-CN">
                <a:solidFill>
                  <a:srgbClr val="15A0F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https://www.axios-http.cn/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步骤：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latin typeface="Fira Code" panose="020B0809050000020004" pitchFamily="49" charset="0"/>
              </a:rPr>
              <a:t>引入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Axios</a:t>
            </a:r>
            <a:r>
              <a:rPr lang="zh-CN" altLang="en-US" sz="1400">
                <a:latin typeface="Fira Code" panose="020B0809050000020004" pitchFamily="49" charset="0"/>
              </a:rPr>
              <a:t>的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 sz="1400">
                <a:latin typeface="Fira Code" panose="020B0809050000020004" pitchFamily="49" charset="0"/>
              </a:rPr>
              <a:t>文件（参照官网）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latin typeface="Fira Code" panose="020B0809050000020004" pitchFamily="49" charset="0"/>
              </a:rPr>
              <a:t>使用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Axios</a:t>
            </a:r>
            <a:r>
              <a:rPr lang="zh-CN" altLang="en-US" sz="1400">
                <a:latin typeface="Fira Code" panose="020B0809050000020004" pitchFamily="49" charset="0"/>
              </a:rPr>
              <a:t>发送请求，并获取响应结果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endParaRPr lang="zh-CN" altLang="en-US"/>
          </a:p>
        </p:txBody>
      </p:sp>
      <p:grpSp>
        <p:nvGrpSpPr>
          <p:cNvPr id="4" name="!!组合 9">
            <a:extLst>
              <a:ext uri="{FF2B5EF4-FFF2-40B4-BE49-F238E27FC236}">
                <a16:creationId xmlns:a16="http://schemas.microsoft.com/office/drawing/2014/main" id="{BC9C4E59-3AAC-FF6B-28B4-65A3A5C79D2C}"/>
              </a:ext>
            </a:extLst>
          </p:cNvPr>
          <p:cNvGrpSpPr/>
          <p:nvPr/>
        </p:nvGrpSpPr>
        <p:grpSpPr>
          <a:xfrm>
            <a:off x="945924" y="3472923"/>
            <a:ext cx="6990126" cy="2428836"/>
            <a:chOff x="2297724" y="3660322"/>
            <a:chExt cx="5566408" cy="242883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939CD4E-120C-638E-6533-93D14BFFE6DC}"/>
                </a:ext>
              </a:extLst>
            </p:cNvPr>
            <p:cNvSpPr/>
            <p:nvPr/>
          </p:nvSpPr>
          <p:spPr>
            <a:xfrm>
              <a:off x="2297724" y="3660322"/>
              <a:ext cx="5566408" cy="2428836"/>
            </a:xfrm>
            <a:prstGeom prst="roundRect">
              <a:avLst>
                <a:gd name="adj" fmla="val 265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axios({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method: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'GET'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url: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'https://web-server.itheima.net/emps/list'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}).then((result)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console.log(result.data);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}).catch((err)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alert(err);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});</a:t>
              </a: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D4273D8A-B7FF-300B-BCB5-18E71346CAF6}"/>
                </a:ext>
              </a:extLst>
            </p:cNvPr>
            <p:cNvSpPr/>
            <p:nvPr/>
          </p:nvSpPr>
          <p:spPr>
            <a:xfrm>
              <a:off x="2297724" y="3660322"/>
              <a:ext cx="556640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B296F30-6336-8D7E-CB02-6ACDEB956DDE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09EF1F6-803E-CA21-3752-FBBA54EFC076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6DDC806-C12A-BAAA-7B9A-9B64B6FD2F2A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10" name="组合 8">
            <a:extLst>
              <a:ext uri="{FF2B5EF4-FFF2-40B4-BE49-F238E27FC236}">
                <a16:creationId xmlns:a16="http://schemas.microsoft.com/office/drawing/2014/main" id="{95BA9F89-802D-8962-1285-DA18308005FA}"/>
              </a:ext>
            </a:extLst>
          </p:cNvPr>
          <p:cNvGrpSpPr/>
          <p:nvPr/>
        </p:nvGrpSpPr>
        <p:grpSpPr>
          <a:xfrm>
            <a:off x="945924" y="2706427"/>
            <a:ext cx="6990127" cy="650236"/>
            <a:chOff x="2297724" y="3660322"/>
            <a:chExt cx="5566409" cy="65023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74C9D49-C861-0DC7-DC02-A30296A1BEAF}"/>
                </a:ext>
              </a:extLst>
            </p:cNvPr>
            <p:cNvSpPr/>
            <p:nvPr/>
          </p:nvSpPr>
          <p:spPr>
            <a:xfrm>
              <a:off x="2297725" y="3660322"/>
              <a:ext cx="5566408" cy="650236"/>
            </a:xfrm>
            <a:prstGeom prst="roundRect">
              <a:avLst>
                <a:gd name="adj" fmla="val 94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src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"https://unpkg.com/axios/dist/axios.min.js"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&gt;&lt;/script&gt;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C43EA34B-2490-6C57-A27B-CFA715A6AAE0}"/>
                </a:ext>
              </a:extLst>
            </p:cNvPr>
            <p:cNvSpPr/>
            <p:nvPr/>
          </p:nvSpPr>
          <p:spPr>
            <a:xfrm>
              <a:off x="2297724" y="3660322"/>
              <a:ext cx="556640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8EA644B-9EB8-428C-01DF-E73F9AF57BED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E1B4E73-BCDC-C4FC-70E7-41F7F85C5050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E09915C-1070-0E47-B243-BF9B72476552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BDBC4E2E-981D-2870-1713-672C7EF9677F}"/>
              </a:ext>
            </a:extLst>
          </p:cNvPr>
          <p:cNvSpPr/>
          <p:nvPr/>
        </p:nvSpPr>
        <p:spPr>
          <a:xfrm>
            <a:off x="945924" y="4547863"/>
            <a:ext cx="6990126" cy="493158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成功回调函数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F976D4-75D4-6EFD-6170-CD2E49358BB4}"/>
              </a:ext>
            </a:extLst>
          </p:cNvPr>
          <p:cNvSpPr/>
          <p:nvPr/>
        </p:nvSpPr>
        <p:spPr>
          <a:xfrm>
            <a:off x="945924" y="5087622"/>
            <a:ext cx="6990126" cy="70696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>
                <a:solidFill>
                  <a:srgbClr val="FF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失败回调函数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F5FB76-A6A7-5FB1-6848-4D72CC0C9447}"/>
              </a:ext>
            </a:extLst>
          </p:cNvPr>
          <p:cNvSpPr txBox="1"/>
          <p:nvPr/>
        </p:nvSpPr>
        <p:spPr>
          <a:xfrm>
            <a:off x="7936050" y="3803913"/>
            <a:ext cx="4202435" cy="14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method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：请求方式，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GET/POST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：请求路径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data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：请求数据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(POST)</a:t>
            </a: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params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：发送请求时携带的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 如：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...?key=val</a:t>
            </a:r>
          </a:p>
        </p:txBody>
      </p:sp>
    </p:spTree>
    <p:extLst>
      <p:ext uri="{BB962C8B-B14F-4D97-AF65-F5344CB8AC3E}">
        <p14:creationId xmlns:p14="http://schemas.microsoft.com/office/powerpoint/2010/main" val="349742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C05A1E-A396-44AB-4E77-4CC0A0CC1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Axios</a:t>
            </a:r>
            <a:r>
              <a:rPr lang="zh-CN" altLang="en-US"/>
              <a:t>异步请求</a:t>
            </a:r>
            <a:endParaRPr lang="en-US" altLang="zh-CN"/>
          </a:p>
          <a:p>
            <a:pPr lvl="1" indent="0">
              <a:buNone/>
            </a:pPr>
            <a:endParaRPr lang="zh-CN" altLang="en-US"/>
          </a:p>
        </p:txBody>
      </p:sp>
      <p:grpSp>
        <p:nvGrpSpPr>
          <p:cNvPr id="5" name="!!组合 9">
            <a:extLst>
              <a:ext uri="{FF2B5EF4-FFF2-40B4-BE49-F238E27FC236}">
                <a16:creationId xmlns:a16="http://schemas.microsoft.com/office/drawing/2014/main" id="{1C049169-230C-8642-9CED-5943D68823A2}"/>
              </a:ext>
            </a:extLst>
          </p:cNvPr>
          <p:cNvGrpSpPr/>
          <p:nvPr/>
        </p:nvGrpSpPr>
        <p:grpSpPr>
          <a:xfrm>
            <a:off x="4456040" y="3477477"/>
            <a:ext cx="6990126" cy="2069901"/>
            <a:chOff x="2297724" y="3660322"/>
            <a:chExt cx="5566408" cy="2069901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E907904-859B-8DF4-0382-FDD53D520CAD}"/>
                </a:ext>
              </a:extLst>
            </p:cNvPr>
            <p:cNvSpPr/>
            <p:nvPr/>
          </p:nvSpPr>
          <p:spPr>
            <a:xfrm>
              <a:off x="2297724" y="3660322"/>
              <a:ext cx="5566408" cy="2069901"/>
            </a:xfrm>
            <a:prstGeom prst="roundRect">
              <a:avLst>
                <a:gd name="adj" fmla="val 265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axios({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method: </a:t>
              </a:r>
              <a:r>
                <a:rPr lang="en-US" altLang="zh-CN" sz="10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'GET'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url: </a:t>
              </a:r>
              <a:r>
                <a:rPr lang="en-US" altLang="zh-CN" sz="10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'https://web-server.itheima.net/emps/list'</a:t>
              </a:r>
              <a:endParaRPr lang="en-US" altLang="zh-CN" sz="10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}).then((result) </a:t>
              </a:r>
              <a:r>
                <a:rPr lang="en-US" altLang="zh-CN" sz="10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=&gt;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console.log(result.data);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}).catch((err) </a:t>
              </a:r>
              <a:r>
                <a:rPr lang="en-US" altLang="zh-CN" sz="10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=&gt;</a:t>
              </a: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alert(err);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});</a:t>
              </a: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626AB65B-EA1B-1384-58CB-0C3A7591F8C6}"/>
                </a:ext>
              </a:extLst>
            </p:cNvPr>
            <p:cNvSpPr/>
            <p:nvPr/>
          </p:nvSpPr>
          <p:spPr>
            <a:xfrm>
              <a:off x="2297724" y="3660322"/>
              <a:ext cx="556640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F36C040-1B3A-A3CB-BAD4-09379CA8C0D9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37E8E81-322E-8F08-81F7-BD499EBF0933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F6519C8-3EBE-9F68-BE95-536193A99BA0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0E2647D-5829-9D0F-1DCD-15109B374DBC}"/>
              </a:ext>
            </a:extLst>
          </p:cNvPr>
          <p:cNvSpPr txBox="1"/>
          <p:nvPr/>
        </p:nvSpPr>
        <p:spPr>
          <a:xfrm>
            <a:off x="6271014" y="4348669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00B050"/>
                </a:solidFill>
              </a:rPr>
              <a:t>成功回调函数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06D975-E3E4-5E63-064B-D3A9A80B96AA}"/>
              </a:ext>
            </a:extLst>
          </p:cNvPr>
          <p:cNvSpPr txBox="1"/>
          <p:nvPr/>
        </p:nvSpPr>
        <p:spPr>
          <a:xfrm>
            <a:off x="6271014" y="4821887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</a:rPr>
              <a:t>失败回调函数</a:t>
            </a:r>
          </a:p>
        </p:txBody>
      </p:sp>
    </p:spTree>
    <p:extLst>
      <p:ext uri="{BB962C8B-B14F-4D97-AF65-F5344CB8AC3E}">
        <p14:creationId xmlns:p14="http://schemas.microsoft.com/office/powerpoint/2010/main" val="42130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</a:t>
            </a:r>
            <a:endParaRPr lang="zh-CN" altLang="en-US"/>
          </a:p>
        </p:txBody>
      </p:sp>
      <p:sp>
        <p:nvSpPr>
          <p:cNvPr id="4" name="!!矩形: 圆角 3">
            <a:extLst>
              <a:ext uri="{FF2B5EF4-FFF2-40B4-BE49-F238E27FC236}">
                <a16:creationId xmlns:a16="http://schemas.microsoft.com/office/drawing/2014/main" id="{6BDAD7CA-E0F3-7A2B-4C8B-ECA5D0537779}"/>
              </a:ext>
            </a:extLst>
          </p:cNvPr>
          <p:cNvSpPr/>
          <p:nvPr/>
        </p:nvSpPr>
        <p:spPr>
          <a:xfrm>
            <a:off x="3210560" y="5048401"/>
            <a:ext cx="1473200" cy="966318"/>
          </a:xfrm>
          <a:prstGeom prst="roundRect">
            <a:avLst>
              <a:gd name="adj" fmla="val 11839"/>
            </a:avLst>
          </a:prstGeom>
          <a:solidFill>
            <a:srgbClr val="15A0F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前端程序</a:t>
            </a:r>
          </a:p>
        </p:txBody>
      </p:sp>
      <p:sp>
        <p:nvSpPr>
          <p:cNvPr id="5" name="!!矩形: 圆角 4">
            <a:extLst>
              <a:ext uri="{FF2B5EF4-FFF2-40B4-BE49-F238E27FC236}">
                <a16:creationId xmlns:a16="http://schemas.microsoft.com/office/drawing/2014/main" id="{70F475A8-084B-9D2F-723F-85D98C0FD7E5}"/>
              </a:ext>
            </a:extLst>
          </p:cNvPr>
          <p:cNvSpPr/>
          <p:nvPr/>
        </p:nvSpPr>
        <p:spPr>
          <a:xfrm>
            <a:off x="6178544" y="5048401"/>
            <a:ext cx="1473200" cy="966318"/>
          </a:xfrm>
          <a:prstGeom prst="roundRect">
            <a:avLst>
              <a:gd name="adj" fmla="val 11839"/>
            </a:avLst>
          </a:prstGeom>
          <a:solidFill>
            <a:srgbClr val="15A0F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服务端程序</a:t>
            </a:r>
          </a:p>
        </p:txBody>
      </p:sp>
      <p:sp>
        <p:nvSpPr>
          <p:cNvPr id="7" name="!!圆柱体 6">
            <a:extLst>
              <a:ext uri="{FF2B5EF4-FFF2-40B4-BE49-F238E27FC236}">
                <a16:creationId xmlns:a16="http://schemas.microsoft.com/office/drawing/2014/main" id="{4FA38714-271F-EB68-A5D7-D50A3D4DA0D1}"/>
              </a:ext>
            </a:extLst>
          </p:cNvPr>
          <p:cNvSpPr/>
          <p:nvPr/>
        </p:nvSpPr>
        <p:spPr>
          <a:xfrm>
            <a:off x="9215120" y="5034020"/>
            <a:ext cx="1219200" cy="897639"/>
          </a:xfrm>
          <a:prstGeom prst="can">
            <a:avLst/>
          </a:prstGeom>
          <a:solidFill>
            <a:srgbClr val="15A0F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数据库</a:t>
            </a:r>
          </a:p>
        </p:txBody>
      </p:sp>
      <p:pic>
        <p:nvPicPr>
          <p:cNvPr id="9" name="!!图片 15">
            <a:extLst>
              <a:ext uri="{FF2B5EF4-FFF2-40B4-BE49-F238E27FC236}">
                <a16:creationId xmlns:a16="http://schemas.microsoft.com/office/drawing/2014/main" id="{9008D309-B0D3-84B0-89DF-B2CC6875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95" y="825858"/>
            <a:ext cx="6387897" cy="3572500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FB42945-1A2E-8A2D-5C43-22BF71C60B59}"/>
              </a:ext>
            </a:extLst>
          </p:cNvPr>
          <p:cNvCxnSpPr/>
          <p:nvPr/>
        </p:nvCxnSpPr>
        <p:spPr>
          <a:xfrm>
            <a:off x="4765040" y="5334000"/>
            <a:ext cx="1310640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1E8931-FCCA-6C3D-E351-EDE9974CEB30}"/>
              </a:ext>
            </a:extLst>
          </p:cNvPr>
          <p:cNvCxnSpPr/>
          <p:nvPr/>
        </p:nvCxnSpPr>
        <p:spPr>
          <a:xfrm>
            <a:off x="7802880" y="5334000"/>
            <a:ext cx="1310640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247CB3E-9358-A729-9BB7-A20506A4E308}"/>
              </a:ext>
            </a:extLst>
          </p:cNvPr>
          <p:cNvCxnSpPr>
            <a:cxnSpLocks/>
          </p:cNvCxnSpPr>
          <p:nvPr/>
        </p:nvCxnSpPr>
        <p:spPr>
          <a:xfrm flipH="1">
            <a:off x="7792720" y="5673241"/>
            <a:ext cx="1310640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9ADBAB8-DCB5-0011-5ECC-42A3C20193B9}"/>
              </a:ext>
            </a:extLst>
          </p:cNvPr>
          <p:cNvCxnSpPr>
            <a:cxnSpLocks/>
          </p:cNvCxnSpPr>
          <p:nvPr/>
        </p:nvCxnSpPr>
        <p:spPr>
          <a:xfrm flipH="1">
            <a:off x="4754880" y="5709920"/>
            <a:ext cx="1310640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6477310C-0D66-18BD-28EF-DDBF7ED0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93" y="5187455"/>
            <a:ext cx="739782" cy="674232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A959B69-0DA9-A1B8-7A5E-E0A0E868B810}"/>
              </a:ext>
            </a:extLst>
          </p:cNvPr>
          <p:cNvCxnSpPr>
            <a:cxnSpLocks/>
          </p:cNvCxnSpPr>
          <p:nvPr/>
        </p:nvCxnSpPr>
        <p:spPr>
          <a:xfrm>
            <a:off x="2017075" y="5432039"/>
            <a:ext cx="1071565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05BB466-B6DF-62A5-A52F-42E659119A04}"/>
              </a:ext>
            </a:extLst>
          </p:cNvPr>
          <p:cNvCxnSpPr>
            <a:cxnSpLocks/>
          </p:cNvCxnSpPr>
          <p:nvPr/>
        </p:nvCxnSpPr>
        <p:spPr>
          <a:xfrm flipH="1">
            <a:off x="2017075" y="5679440"/>
            <a:ext cx="1061405" cy="0"/>
          </a:xfrm>
          <a:prstGeom prst="straightConnector1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FE0A0F3-4B6D-3B18-4C83-973F52F9585F}"/>
              </a:ext>
            </a:extLst>
          </p:cNvPr>
          <p:cNvSpPr txBox="1"/>
          <p:nvPr/>
        </p:nvSpPr>
        <p:spPr>
          <a:xfrm>
            <a:off x="3502166" y="615257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界面展示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33D43F-CD50-B3AE-C76D-FE86EE436223}"/>
              </a:ext>
            </a:extLst>
          </p:cNvPr>
          <p:cNvSpPr txBox="1"/>
          <p:nvPr/>
        </p:nvSpPr>
        <p:spPr>
          <a:xfrm>
            <a:off x="6293820" y="6152573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业务逻辑处理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FED1584-B04C-A794-48F4-A45159BDB72F}"/>
              </a:ext>
            </a:extLst>
          </p:cNvPr>
          <p:cNvSpPr txBox="1"/>
          <p:nvPr/>
        </p:nvSpPr>
        <p:spPr>
          <a:xfrm>
            <a:off x="9131588" y="6152573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数据存储和管理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E1DF5AD-13DD-4530-1092-96AFD5D29ACC}"/>
              </a:ext>
            </a:extLst>
          </p:cNvPr>
          <p:cNvSpPr/>
          <p:nvPr/>
        </p:nvSpPr>
        <p:spPr>
          <a:xfrm>
            <a:off x="719014" y="4808862"/>
            <a:ext cx="1789723" cy="266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50">
                <a:solidFill>
                  <a:schemeClr val="tx1"/>
                </a:solidFill>
              </a:rPr>
              <a:t>https://www.jd.com</a:t>
            </a:r>
            <a:endParaRPr lang="zh-CN" alt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7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7" grpId="0" animBg="1"/>
      <p:bldP spid="7" grpId="1" animBg="1"/>
      <p:bldP spid="7" grpId="2" animBg="1"/>
      <p:bldP spid="24" grpId="0"/>
      <p:bldP spid="25" grpId="0"/>
      <p:bldP spid="26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24A24-CA18-FA8F-032C-8C9DF1336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34B6A-AA5C-8909-7D52-3BAB4D92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Axios-</a:t>
            </a:r>
            <a:r>
              <a:rPr lang="zh-CN" altLang="en-US"/>
              <a:t>请求方式别名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5094C-F3D9-4B92-0C9E-53C4155B6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98050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b="0" i="0">
                <a:solidFill>
                  <a:srgbClr val="373747"/>
                </a:solidFill>
                <a:effectLst/>
              </a:rPr>
              <a:t>为了方便起见，</a:t>
            </a:r>
            <a:r>
              <a:rPr lang="en-US" altLang="zh-CN" sz="1400" b="0" i="0">
                <a:solidFill>
                  <a:srgbClr val="373747"/>
                </a:solidFill>
                <a:effectLst/>
              </a:rPr>
              <a:t>Axios</a:t>
            </a:r>
            <a:r>
              <a:rPr lang="zh-CN" altLang="en-US" sz="1400" b="0" i="0">
                <a:solidFill>
                  <a:srgbClr val="373747"/>
                </a:solidFill>
                <a:effectLst/>
              </a:rPr>
              <a:t>已经为所有支持的请求方法提供了别名</a:t>
            </a:r>
            <a:endParaRPr lang="en-US" altLang="zh-CN" sz="1400" b="0" i="0">
              <a:solidFill>
                <a:srgbClr val="373747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73747"/>
                </a:solidFill>
              </a:rPr>
              <a:t>格式：</a:t>
            </a:r>
            <a:r>
              <a:rPr lang="en-US" altLang="zh-CN" sz="1400">
                <a:solidFill>
                  <a:srgbClr val="15A0FA"/>
                </a:solidFill>
                <a:ea typeface="Fira Code" panose="020B0809050000020004" pitchFamily="49" charset="0"/>
              </a:rPr>
              <a:t>axios.</a:t>
            </a:r>
            <a:r>
              <a:rPr lang="zh-CN" altLang="en-US" sz="1400">
                <a:solidFill>
                  <a:srgbClr val="15A0FA"/>
                </a:solidFill>
              </a:rPr>
              <a:t>请求方式</a:t>
            </a:r>
            <a:r>
              <a:rPr lang="en-US" altLang="zh-CN" sz="1400">
                <a:solidFill>
                  <a:srgbClr val="15A0FA"/>
                </a:solidFill>
                <a:ea typeface="Fira Code" panose="020B0809050000020004" pitchFamily="49" charset="0"/>
              </a:rPr>
              <a:t>(url [, data [, config]])</a:t>
            </a:r>
            <a:endParaRPr lang="zh-CN" altLang="en-US" sz="1400">
              <a:solidFill>
                <a:srgbClr val="15A0FA"/>
              </a:solidFill>
            </a:endParaRPr>
          </a:p>
        </p:txBody>
      </p:sp>
      <p:grpSp>
        <p:nvGrpSpPr>
          <p:cNvPr id="4" name="!!组合 9">
            <a:extLst>
              <a:ext uri="{FF2B5EF4-FFF2-40B4-BE49-F238E27FC236}">
                <a16:creationId xmlns:a16="http://schemas.microsoft.com/office/drawing/2014/main" id="{5E50EABE-54BE-4971-8397-78FB1568491B}"/>
              </a:ext>
            </a:extLst>
          </p:cNvPr>
          <p:cNvGrpSpPr/>
          <p:nvPr/>
        </p:nvGrpSpPr>
        <p:grpSpPr>
          <a:xfrm>
            <a:off x="889742" y="2012075"/>
            <a:ext cx="9409232" cy="1720109"/>
            <a:chOff x="2297722" y="3660322"/>
            <a:chExt cx="7492801" cy="1720109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5DF27795-F811-BE82-B0C4-4661761F6652}"/>
                </a:ext>
              </a:extLst>
            </p:cNvPr>
            <p:cNvSpPr/>
            <p:nvPr/>
          </p:nvSpPr>
          <p:spPr>
            <a:xfrm>
              <a:off x="2297724" y="3660322"/>
              <a:ext cx="7492799" cy="1720109"/>
            </a:xfrm>
            <a:prstGeom prst="roundRect">
              <a:avLst>
                <a:gd name="adj" fmla="val 372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 axios.get(</a:t>
              </a:r>
              <a:r>
                <a:rPr lang="en-US" altLang="zh-CN" sz="1100" b="0">
                  <a:solidFill>
                    <a:srgbClr val="C00000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https://web-server.itheima.net/emps/list'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).then((result)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console.log(result.data);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}).catch((err)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console.log(err);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});</a:t>
              </a: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4CEB2B53-0A7F-D1A5-F836-2CDD9D8E4A99}"/>
                </a:ext>
              </a:extLst>
            </p:cNvPr>
            <p:cNvSpPr/>
            <p:nvPr/>
          </p:nvSpPr>
          <p:spPr>
            <a:xfrm>
              <a:off x="2297722" y="3660322"/>
              <a:ext cx="749279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A9C0ECB-6AB7-929D-38A8-9235DD102D4B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AD4BC27-F03F-ED60-85BD-1C3E83E1F07E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30EA0A9-E067-13A3-7D92-A84E5EE193B1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10" name="组合 10">
            <a:extLst>
              <a:ext uri="{FF2B5EF4-FFF2-40B4-BE49-F238E27FC236}">
                <a16:creationId xmlns:a16="http://schemas.microsoft.com/office/drawing/2014/main" id="{0843F233-914E-7A79-30A6-327E213A41B7}"/>
              </a:ext>
            </a:extLst>
          </p:cNvPr>
          <p:cNvGrpSpPr/>
          <p:nvPr/>
        </p:nvGrpSpPr>
        <p:grpSpPr>
          <a:xfrm>
            <a:off x="889739" y="4454735"/>
            <a:ext cx="9409234" cy="1504189"/>
            <a:chOff x="2297722" y="3660322"/>
            <a:chExt cx="7492803" cy="1504189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28E952F-2BFC-B82C-0E0C-D15B6198DB00}"/>
                </a:ext>
              </a:extLst>
            </p:cNvPr>
            <p:cNvSpPr/>
            <p:nvPr/>
          </p:nvSpPr>
          <p:spPr>
            <a:xfrm>
              <a:off x="2297724" y="3660323"/>
              <a:ext cx="7492801" cy="1504188"/>
            </a:xfrm>
            <a:prstGeom prst="roundRect">
              <a:avLst>
                <a:gd name="adj" fmla="val 372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const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search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= </a:t>
              </a:r>
              <a:r>
                <a:rPr lang="en-US" altLang="zh-CN" sz="11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async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() =&gt;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  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const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result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= </a:t>
              </a:r>
              <a:r>
                <a:rPr lang="en-US" altLang="zh-CN" sz="11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await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axios.</a:t>
              </a: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get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(</a:t>
              </a:r>
              <a:r>
                <a:rPr lang="en-US" altLang="zh-CN" sz="1100">
                  <a:solidFill>
                    <a:srgbClr val="C00000"/>
                  </a:solidFill>
                  <a:ea typeface="Fira Code" panose="020B0809050000020004" pitchFamily="49" charset="0"/>
                </a:rPr>
                <a:t>'</a:t>
              </a:r>
              <a:r>
                <a:rPr lang="en-US" altLang="zh-CN" sz="1100">
                  <a:solidFill>
                    <a:srgbClr val="A31515"/>
                  </a:solidFill>
                  <a:ea typeface="Fira Code" panose="020B0809050000020004" pitchFamily="49" charset="0"/>
                </a:rPr>
                <a:t>https://web-server.itheima.net/emps/list'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</a:t>
              </a: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 const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empList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= result.data;</a:t>
              </a:r>
              <a:endParaRPr lang="en-US" altLang="zh-CN" sz="1100">
                <a:solidFill>
                  <a:srgbClr val="000000"/>
                </a:solidFill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5D8BBE9A-316F-6C66-1FCD-6A10DEF1DB15}"/>
                </a:ext>
              </a:extLst>
            </p:cNvPr>
            <p:cNvSpPr/>
            <p:nvPr/>
          </p:nvSpPr>
          <p:spPr>
            <a:xfrm>
              <a:off x="2297722" y="3660322"/>
              <a:ext cx="7492803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/>
                <a:t>async</a:t>
              </a:r>
              <a:r>
                <a:rPr lang="zh-CN" altLang="en-US" sz="1200"/>
                <a:t>与</a:t>
              </a:r>
              <a:r>
                <a:rPr lang="en-US" altLang="zh-CN" sz="1200"/>
                <a:t>await</a:t>
              </a:r>
              <a:endParaRPr lang="zh-CN" altLang="en-US" sz="120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8D99DB0-7C4A-8B49-031A-46CB97517E63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0EE36AA-0D0D-60F4-345F-68D754F5B884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810A551-BF7D-937E-0CF1-F56A4D512337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2" name="内容占位符 5">
            <a:extLst>
              <a:ext uri="{FF2B5EF4-FFF2-40B4-BE49-F238E27FC236}">
                <a16:creationId xmlns:a16="http://schemas.microsoft.com/office/drawing/2014/main" id="{56D4E5EC-2A92-3912-3A43-A2E13C998F0A}"/>
              </a:ext>
            </a:extLst>
          </p:cNvPr>
          <p:cNvSpPr txBox="1">
            <a:spLocks/>
          </p:cNvSpPr>
          <p:nvPr/>
        </p:nvSpPr>
        <p:spPr>
          <a:xfrm>
            <a:off x="576197" y="3899747"/>
            <a:ext cx="9722773" cy="4744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可以通过</a:t>
            </a:r>
            <a:r>
              <a:rPr lang="en-US" altLang="zh-CN" sz="1400"/>
              <a:t>async</a:t>
            </a:r>
            <a:r>
              <a:rPr lang="zh-CN" altLang="en-US" sz="1400"/>
              <a:t>、</a:t>
            </a:r>
            <a:r>
              <a:rPr lang="en-US" altLang="zh-CN" sz="1400"/>
              <a:t>await</a:t>
            </a:r>
            <a:r>
              <a:rPr lang="zh-CN" altLang="en-US" sz="1400"/>
              <a:t>可以让异步变为同步操作。</a:t>
            </a:r>
            <a:r>
              <a:rPr lang="en-US" altLang="zh-CN" sz="1400"/>
              <a:t>async</a:t>
            </a:r>
            <a:r>
              <a:rPr lang="zh-CN" altLang="en-US" sz="1400"/>
              <a:t>就是来声明一个异步方法，</a:t>
            </a:r>
            <a:r>
              <a:rPr lang="en-US" altLang="zh-CN" sz="1400"/>
              <a:t>await</a:t>
            </a:r>
            <a:r>
              <a:rPr lang="zh-CN" altLang="en-US" sz="1400"/>
              <a:t>是用来等待异步任务执行。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918624-4F66-9F83-35F5-F1BC92B71412}"/>
              </a:ext>
            </a:extLst>
          </p:cNvPr>
          <p:cNvGrpSpPr/>
          <p:nvPr/>
        </p:nvGrpSpPr>
        <p:grpSpPr>
          <a:xfrm>
            <a:off x="889739" y="6337160"/>
            <a:ext cx="9409228" cy="373631"/>
            <a:chOff x="654549" y="1834758"/>
            <a:chExt cx="2729861" cy="373631"/>
          </a:xfrm>
        </p:grpSpPr>
        <p:sp>
          <p:nvSpPr>
            <p:cNvPr id="24" name="ComponentBackground1">
              <a:extLst>
                <a:ext uri="{FF2B5EF4-FFF2-40B4-BE49-F238E27FC236}">
                  <a16:creationId xmlns:a16="http://schemas.microsoft.com/office/drawing/2014/main" id="{BC8FDB74-472C-EF86-7AE0-2DAE6520CBAB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await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关键字只在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async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函数内有效，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await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关键字取代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then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函数，等待获取到请求成功的结果值 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Shape1">
              <a:extLst>
                <a:ext uri="{FF2B5EF4-FFF2-40B4-BE49-F238E27FC236}">
                  <a16:creationId xmlns:a16="http://schemas.microsoft.com/office/drawing/2014/main" id="{5FC5C2BA-86B9-225C-DDDE-B3B1488D233C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5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83BC33B-B9CF-21C2-DDED-86632E2D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6" y="987915"/>
            <a:ext cx="8048722" cy="266968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FCAE6C-8C89-2B2A-5891-B65426D2A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20" y="0"/>
            <a:ext cx="5090680" cy="685800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E7F31DD-9D7B-94FB-0DA3-4C12D711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动态加载数据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E6A8FC-4505-D637-6B44-7A1032EB1F2A}"/>
              </a:ext>
            </a:extLst>
          </p:cNvPr>
          <p:cNvSpPr txBox="1"/>
          <p:nvPr/>
        </p:nvSpPr>
        <p:spPr>
          <a:xfrm>
            <a:off x="9213850" y="421640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15A0FA"/>
                </a:solidFill>
              </a:rPr>
              <a:t>原生</a:t>
            </a:r>
            <a:r>
              <a:rPr lang="en-US" altLang="zh-CN" b="1">
                <a:solidFill>
                  <a:srgbClr val="15A0FA"/>
                </a:solidFill>
              </a:rPr>
              <a:t>JS</a:t>
            </a:r>
            <a:r>
              <a:rPr lang="zh-CN" altLang="en-US" b="1">
                <a:solidFill>
                  <a:srgbClr val="15A0FA"/>
                </a:solidFill>
              </a:rPr>
              <a:t>的</a:t>
            </a:r>
            <a:r>
              <a:rPr lang="en-US" altLang="zh-CN" b="1">
                <a:solidFill>
                  <a:srgbClr val="15A0FA"/>
                </a:solidFill>
              </a:rPr>
              <a:t>DOM</a:t>
            </a:r>
            <a:r>
              <a:rPr lang="zh-CN" altLang="en-US" b="1">
                <a:solidFill>
                  <a:srgbClr val="15A0FA"/>
                </a:solidFill>
              </a:rPr>
              <a:t>操作</a:t>
            </a:r>
            <a:r>
              <a:rPr lang="en-US" altLang="zh-CN" b="1">
                <a:solidFill>
                  <a:srgbClr val="15A0FA"/>
                </a:solidFill>
              </a:rPr>
              <a:t>-</a:t>
            </a:r>
            <a:r>
              <a:rPr lang="zh-CN" altLang="en-US" b="1">
                <a:solidFill>
                  <a:srgbClr val="15A0FA"/>
                </a:solidFill>
              </a:rPr>
              <a:t>繁琐</a:t>
            </a:r>
          </a:p>
        </p:txBody>
      </p:sp>
    </p:spTree>
    <p:extLst>
      <p:ext uri="{BB962C8B-B14F-4D97-AF65-F5344CB8AC3E}">
        <p14:creationId xmlns:p14="http://schemas.microsoft.com/office/powerpoint/2010/main" val="269540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F23362-C599-CD55-0154-E9794516BE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基础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64D9D67-0D89-A138-6D3C-2F4FAF8CCD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73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2A729-0B22-F46E-51AA-BDACDF7EE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68F20-2ACD-483C-876A-066AE6B5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4D080-BFD9-2E50-BD3B-F933F061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 b="1">
                <a:solidFill>
                  <a:srgbClr val="15A0FA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solidFill>
                  <a:srgbClr val="15A0FA"/>
                </a:solidFill>
                <a:latin typeface="Fira Code" panose="020B080905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</a:p>
        </p:txBody>
      </p:sp>
      <p:grpSp>
        <p:nvGrpSpPr>
          <p:cNvPr id="4" name="!!组合 9">
            <a:extLst>
              <a:ext uri="{FF2B5EF4-FFF2-40B4-BE49-F238E27FC236}">
                <a16:creationId xmlns:a16="http://schemas.microsoft.com/office/drawing/2014/main" id="{60A1F77E-2EAB-7C3B-D1E6-5C97E1524DA2}"/>
              </a:ext>
            </a:extLst>
          </p:cNvPr>
          <p:cNvGrpSpPr/>
          <p:nvPr/>
        </p:nvGrpSpPr>
        <p:grpSpPr>
          <a:xfrm>
            <a:off x="894275" y="1679743"/>
            <a:ext cx="6631222" cy="1289503"/>
            <a:chOff x="2297721" y="3660321"/>
            <a:chExt cx="7373561" cy="128950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170790F-C130-7CBC-BF16-B6F30E78859E}"/>
                </a:ext>
              </a:extLst>
            </p:cNvPr>
            <p:cNvSpPr/>
            <p:nvPr/>
          </p:nvSpPr>
          <p:spPr>
            <a:xfrm>
              <a:off x="2297722" y="3660321"/>
              <a:ext cx="7373560" cy="1289503"/>
            </a:xfrm>
            <a:prstGeom prst="roundRect">
              <a:avLst>
                <a:gd name="adj" fmla="val 62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userList: [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{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"id"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"name"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r>
                <a:rPr lang="zh-CN" altLang="en-US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谢逊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"image"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"1.jpg"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"gender"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"job"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},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{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"id"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"name"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r>
                <a:rPr lang="zh-CN" altLang="en-US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韦一笑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"image"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"2.jpg"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"gender"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"job"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]</a:t>
              </a: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6B9E8310-0E4C-7374-5A99-0DA8632BAFF0}"/>
                </a:ext>
              </a:extLst>
            </p:cNvPr>
            <p:cNvSpPr/>
            <p:nvPr/>
          </p:nvSpPr>
          <p:spPr>
            <a:xfrm>
              <a:off x="2297721" y="3660322"/>
              <a:ext cx="7373560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3B99E2E-3374-FEAF-18A9-AFC5AD5A3214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69E45BC-3BD6-44D1-6BAE-FDD5A5701C38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70C6D57-EF8C-DA1F-AA20-A2AEA0FC090F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B9EA1E4-2E3F-7307-050C-7B629B21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316" y="1652848"/>
            <a:ext cx="3327214" cy="1256948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3167915-F66F-3B16-407D-EC5869D170AC}"/>
              </a:ext>
            </a:extLst>
          </p:cNvPr>
          <p:cNvSpPr/>
          <p:nvPr/>
        </p:nvSpPr>
        <p:spPr>
          <a:xfrm rot="2813526">
            <a:off x="7381210" y="2525225"/>
            <a:ext cx="714692" cy="620892"/>
          </a:xfrm>
          <a:custGeom>
            <a:avLst/>
            <a:gdLst>
              <a:gd name="connsiteX0" fmla="*/ 699465 w 865795"/>
              <a:gd name="connsiteY0" fmla="*/ 0 h 752163"/>
              <a:gd name="connsiteX1" fmla="*/ 865795 w 865795"/>
              <a:gd name="connsiteY1" fmla="*/ 188041 h 752163"/>
              <a:gd name="connsiteX2" fmla="*/ 771775 w 865795"/>
              <a:gd name="connsiteY2" fmla="*/ 188041 h 752163"/>
              <a:gd name="connsiteX3" fmla="*/ 735017 w 865795"/>
              <a:gd name="connsiteY3" fmla="*/ 304543 h 752163"/>
              <a:gd name="connsiteX4" fmla="*/ 734178 w 865795"/>
              <a:gd name="connsiteY4" fmla="*/ 306246 h 752163"/>
              <a:gd name="connsiteX5" fmla="*/ 733739 w 865795"/>
              <a:gd name="connsiteY5" fmla="*/ 307628 h 752163"/>
              <a:gd name="connsiteX6" fmla="*/ 719572 w 865795"/>
              <a:gd name="connsiteY6" fmla="*/ 335902 h 752163"/>
              <a:gd name="connsiteX7" fmla="*/ 682874 w 865795"/>
              <a:gd name="connsiteY7" fmla="*/ 410416 h 752163"/>
              <a:gd name="connsiteX8" fmla="*/ 680641 w 865795"/>
              <a:gd name="connsiteY8" fmla="*/ 413606 h 752163"/>
              <a:gd name="connsiteX9" fmla="*/ 679297 w 865795"/>
              <a:gd name="connsiteY9" fmla="*/ 416287 h 752163"/>
              <a:gd name="connsiteX10" fmla="*/ 657342 w 865795"/>
              <a:gd name="connsiteY10" fmla="*/ 446878 h 752163"/>
              <a:gd name="connsiteX11" fmla="*/ 617070 w 865795"/>
              <a:gd name="connsiteY11" fmla="*/ 504389 h 752163"/>
              <a:gd name="connsiteX12" fmla="*/ 613116 w 865795"/>
              <a:gd name="connsiteY12" fmla="*/ 508499 h 752163"/>
              <a:gd name="connsiteX13" fmla="*/ 610265 w 865795"/>
              <a:gd name="connsiteY13" fmla="*/ 512473 h 752163"/>
              <a:gd name="connsiteX14" fmla="*/ 581462 w 865795"/>
              <a:gd name="connsiteY14" fmla="*/ 541401 h 752163"/>
              <a:gd name="connsiteX15" fmla="*/ 539328 w 865795"/>
              <a:gd name="connsiteY15" fmla="*/ 585195 h 752163"/>
              <a:gd name="connsiteX16" fmla="*/ 533418 w 865795"/>
              <a:gd name="connsiteY16" fmla="*/ 589655 h 752163"/>
              <a:gd name="connsiteX17" fmla="*/ 528457 w 865795"/>
              <a:gd name="connsiteY17" fmla="*/ 594637 h 752163"/>
              <a:gd name="connsiteX18" fmla="*/ 494647 w 865795"/>
              <a:gd name="connsiteY18" fmla="*/ 618909 h 752163"/>
              <a:gd name="connsiteX19" fmla="*/ 451371 w 865795"/>
              <a:gd name="connsiteY19" fmla="*/ 651563 h 752163"/>
              <a:gd name="connsiteX20" fmla="*/ 443136 w 865795"/>
              <a:gd name="connsiteY20" fmla="*/ 655888 h 752163"/>
              <a:gd name="connsiteX21" fmla="*/ 435688 w 865795"/>
              <a:gd name="connsiteY21" fmla="*/ 661235 h 752163"/>
              <a:gd name="connsiteX22" fmla="*/ 399558 w 865795"/>
              <a:gd name="connsiteY22" fmla="*/ 678778 h 752163"/>
              <a:gd name="connsiteX23" fmla="*/ 354922 w 865795"/>
              <a:gd name="connsiteY23" fmla="*/ 702223 h 752163"/>
              <a:gd name="connsiteX24" fmla="*/ 343789 w 865795"/>
              <a:gd name="connsiteY24" fmla="*/ 705857 h 752163"/>
              <a:gd name="connsiteX25" fmla="*/ 333773 w 865795"/>
              <a:gd name="connsiteY25" fmla="*/ 710720 h 752163"/>
              <a:gd name="connsiteX26" fmla="*/ 297681 w 865795"/>
              <a:gd name="connsiteY26" fmla="*/ 720904 h 752163"/>
              <a:gd name="connsiteX27" fmla="*/ 251705 w 865795"/>
              <a:gd name="connsiteY27" fmla="*/ 735907 h 752163"/>
              <a:gd name="connsiteX28" fmla="*/ 237150 w 865795"/>
              <a:gd name="connsiteY28" fmla="*/ 737983 h 752163"/>
              <a:gd name="connsiteX29" fmla="*/ 224527 w 865795"/>
              <a:gd name="connsiteY29" fmla="*/ 741545 h 752163"/>
              <a:gd name="connsiteX30" fmla="*/ 189342 w 865795"/>
              <a:gd name="connsiteY30" fmla="*/ 744800 h 752163"/>
              <a:gd name="connsiteX31" fmla="*/ 143442 w 865795"/>
              <a:gd name="connsiteY31" fmla="*/ 751345 h 752163"/>
              <a:gd name="connsiteX32" fmla="*/ 127265 w 865795"/>
              <a:gd name="connsiteY32" fmla="*/ 750544 h 752163"/>
              <a:gd name="connsiteX33" fmla="*/ 109764 w 865795"/>
              <a:gd name="connsiteY33" fmla="*/ 752163 h 752163"/>
              <a:gd name="connsiteX34" fmla="*/ 109763 w 865795"/>
              <a:gd name="connsiteY34" fmla="*/ 752163 h 752163"/>
              <a:gd name="connsiteX35" fmla="*/ 24296 w 865795"/>
              <a:gd name="connsiteY35" fmla="*/ 745667 h 752163"/>
              <a:gd name="connsiteX36" fmla="*/ 22392 w 865795"/>
              <a:gd name="connsiteY36" fmla="*/ 745348 h 752163"/>
              <a:gd name="connsiteX37" fmla="*/ 24295 w 865795"/>
              <a:gd name="connsiteY37" fmla="*/ 745667 h 752163"/>
              <a:gd name="connsiteX38" fmla="*/ 24296 w 865795"/>
              <a:gd name="connsiteY38" fmla="*/ 745667 h 752163"/>
              <a:gd name="connsiteX39" fmla="*/ 39857 w 865795"/>
              <a:gd name="connsiteY39" fmla="*/ 748280 h 752163"/>
              <a:gd name="connsiteX40" fmla="*/ 109763 w 865795"/>
              <a:gd name="connsiteY40" fmla="*/ 752163 h 752163"/>
              <a:gd name="connsiteX41" fmla="*/ 0 w 865795"/>
              <a:gd name="connsiteY41" fmla="*/ 752163 h 752163"/>
              <a:gd name="connsiteX42" fmla="*/ 0 w 865795"/>
              <a:gd name="connsiteY42" fmla="*/ 741589 h 752163"/>
              <a:gd name="connsiteX43" fmla="*/ 17680 w 865795"/>
              <a:gd name="connsiteY43" fmla="*/ 744557 h 752163"/>
              <a:gd name="connsiteX44" fmla="*/ 116098 w 865795"/>
              <a:gd name="connsiteY44" fmla="*/ 721155 h 752163"/>
              <a:gd name="connsiteX45" fmla="*/ 205132 w 865795"/>
              <a:gd name="connsiteY45" fmla="*/ 684055 h 752163"/>
              <a:gd name="connsiteX46" fmla="*/ 232451 w 865795"/>
              <a:gd name="connsiteY46" fmla="*/ 668333 h 752163"/>
              <a:gd name="connsiteX47" fmla="*/ 287926 w 865795"/>
              <a:gd name="connsiteY47" fmla="*/ 634243 h 752163"/>
              <a:gd name="connsiteX48" fmla="*/ 317556 w 865795"/>
              <a:gd name="connsiteY48" fmla="*/ 611468 h 752163"/>
              <a:gd name="connsiteX49" fmla="*/ 363536 w 865795"/>
              <a:gd name="connsiteY49" fmla="*/ 572587 h 752163"/>
              <a:gd name="connsiteX50" fmla="*/ 391497 w 865795"/>
              <a:gd name="connsiteY50" fmla="*/ 544663 h 752163"/>
              <a:gd name="connsiteX51" fmla="*/ 431050 w 865795"/>
              <a:gd name="connsiteY51" fmla="*/ 499795 h 752163"/>
              <a:gd name="connsiteX52" fmla="*/ 455623 w 865795"/>
              <a:gd name="connsiteY52" fmla="*/ 468113 h 752163"/>
              <a:gd name="connsiteX53" fmla="*/ 489661 w 865795"/>
              <a:gd name="connsiteY53" fmla="*/ 416120 h 752163"/>
              <a:gd name="connsiteX54" fmla="*/ 509571 w 865795"/>
              <a:gd name="connsiteY54" fmla="*/ 382567 h 752163"/>
              <a:gd name="connsiteX55" fmla="*/ 522719 w 865795"/>
              <a:gd name="connsiteY55" fmla="*/ 354566 h 752163"/>
              <a:gd name="connsiteX56" fmla="*/ 583727 w 865795"/>
              <a:gd name="connsiteY56" fmla="*/ 188064 h 752163"/>
              <a:gd name="connsiteX57" fmla="*/ 583734 w 865795"/>
              <a:gd name="connsiteY57" fmla="*/ 188041 h 752163"/>
              <a:gd name="connsiteX58" fmla="*/ 489713 w 865795"/>
              <a:gd name="connsiteY58" fmla="*/ 188041 h 752163"/>
              <a:gd name="connsiteX59" fmla="*/ 699465 w 865795"/>
              <a:gd name="connsiteY59" fmla="*/ 0 h 75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865795" h="752163">
                <a:moveTo>
                  <a:pt x="699465" y="0"/>
                </a:moveTo>
                <a:lnTo>
                  <a:pt x="865795" y="188041"/>
                </a:lnTo>
                <a:lnTo>
                  <a:pt x="771775" y="188041"/>
                </a:lnTo>
                <a:cubicBezTo>
                  <a:pt x="762278" y="228506"/>
                  <a:pt x="749929" y="267410"/>
                  <a:pt x="735017" y="304543"/>
                </a:cubicBezTo>
                <a:lnTo>
                  <a:pt x="734178" y="306246"/>
                </a:lnTo>
                <a:lnTo>
                  <a:pt x="733739" y="307628"/>
                </a:lnTo>
                <a:lnTo>
                  <a:pt x="719572" y="335902"/>
                </a:lnTo>
                <a:lnTo>
                  <a:pt x="682874" y="410416"/>
                </a:lnTo>
                <a:lnTo>
                  <a:pt x="680641" y="413606"/>
                </a:lnTo>
                <a:lnTo>
                  <a:pt x="679297" y="416287"/>
                </a:lnTo>
                <a:lnTo>
                  <a:pt x="657342" y="446878"/>
                </a:lnTo>
                <a:lnTo>
                  <a:pt x="617070" y="504389"/>
                </a:lnTo>
                <a:lnTo>
                  <a:pt x="613116" y="508499"/>
                </a:lnTo>
                <a:lnTo>
                  <a:pt x="610265" y="512473"/>
                </a:lnTo>
                <a:lnTo>
                  <a:pt x="581462" y="541401"/>
                </a:lnTo>
                <a:lnTo>
                  <a:pt x="539328" y="585195"/>
                </a:lnTo>
                <a:lnTo>
                  <a:pt x="533418" y="589655"/>
                </a:lnTo>
                <a:lnTo>
                  <a:pt x="528457" y="594637"/>
                </a:lnTo>
                <a:lnTo>
                  <a:pt x="494647" y="618909"/>
                </a:lnTo>
                <a:lnTo>
                  <a:pt x="451371" y="651563"/>
                </a:lnTo>
                <a:lnTo>
                  <a:pt x="443136" y="655888"/>
                </a:lnTo>
                <a:lnTo>
                  <a:pt x="435688" y="661235"/>
                </a:lnTo>
                <a:lnTo>
                  <a:pt x="399558" y="678778"/>
                </a:lnTo>
                <a:lnTo>
                  <a:pt x="354922" y="702223"/>
                </a:lnTo>
                <a:lnTo>
                  <a:pt x="343789" y="705857"/>
                </a:lnTo>
                <a:lnTo>
                  <a:pt x="333773" y="710720"/>
                </a:lnTo>
                <a:lnTo>
                  <a:pt x="297681" y="720904"/>
                </a:lnTo>
                <a:lnTo>
                  <a:pt x="251705" y="735907"/>
                </a:lnTo>
                <a:lnTo>
                  <a:pt x="237150" y="737983"/>
                </a:lnTo>
                <a:lnTo>
                  <a:pt x="224527" y="741545"/>
                </a:lnTo>
                <a:lnTo>
                  <a:pt x="189342" y="744800"/>
                </a:lnTo>
                <a:lnTo>
                  <a:pt x="143442" y="751345"/>
                </a:lnTo>
                <a:lnTo>
                  <a:pt x="127265" y="750544"/>
                </a:lnTo>
                <a:lnTo>
                  <a:pt x="109764" y="752163"/>
                </a:lnTo>
                <a:lnTo>
                  <a:pt x="109763" y="752163"/>
                </a:lnTo>
                <a:lnTo>
                  <a:pt x="24296" y="745667"/>
                </a:lnTo>
                <a:lnTo>
                  <a:pt x="22392" y="745348"/>
                </a:lnTo>
                <a:lnTo>
                  <a:pt x="24295" y="745667"/>
                </a:lnTo>
                <a:lnTo>
                  <a:pt x="24296" y="745667"/>
                </a:lnTo>
                <a:lnTo>
                  <a:pt x="39857" y="748280"/>
                </a:lnTo>
                <a:cubicBezTo>
                  <a:pt x="62841" y="750848"/>
                  <a:pt x="86163" y="752163"/>
                  <a:pt x="109763" y="752163"/>
                </a:cubicBezTo>
                <a:lnTo>
                  <a:pt x="0" y="752163"/>
                </a:lnTo>
                <a:lnTo>
                  <a:pt x="0" y="741589"/>
                </a:lnTo>
                <a:lnTo>
                  <a:pt x="17680" y="744557"/>
                </a:lnTo>
                <a:lnTo>
                  <a:pt x="116098" y="721155"/>
                </a:lnTo>
                <a:lnTo>
                  <a:pt x="205132" y="684055"/>
                </a:lnTo>
                <a:lnTo>
                  <a:pt x="232451" y="668333"/>
                </a:lnTo>
                <a:lnTo>
                  <a:pt x="287926" y="634243"/>
                </a:lnTo>
                <a:lnTo>
                  <a:pt x="317556" y="611468"/>
                </a:lnTo>
                <a:lnTo>
                  <a:pt x="363536" y="572587"/>
                </a:lnTo>
                <a:lnTo>
                  <a:pt x="391497" y="544663"/>
                </a:lnTo>
                <a:lnTo>
                  <a:pt x="431050" y="499795"/>
                </a:lnTo>
                <a:lnTo>
                  <a:pt x="455623" y="468113"/>
                </a:lnTo>
                <a:lnTo>
                  <a:pt x="489661" y="416120"/>
                </a:lnTo>
                <a:lnTo>
                  <a:pt x="509571" y="382567"/>
                </a:lnTo>
                <a:lnTo>
                  <a:pt x="522719" y="354566"/>
                </a:lnTo>
                <a:lnTo>
                  <a:pt x="583727" y="188064"/>
                </a:lnTo>
                <a:lnTo>
                  <a:pt x="583734" y="188041"/>
                </a:lnTo>
                <a:lnTo>
                  <a:pt x="489713" y="188041"/>
                </a:lnTo>
                <a:lnTo>
                  <a:pt x="699465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FF4C8C-F772-7717-E5D8-9ABDEF85BB85}"/>
              </a:ext>
            </a:extLst>
          </p:cNvPr>
          <p:cNvSpPr txBox="1"/>
          <p:nvPr/>
        </p:nvSpPr>
        <p:spPr>
          <a:xfrm>
            <a:off x="5850859" y="311190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15A0FA"/>
                </a:solidFill>
                <a:latin typeface="沐瑶随心手写体" panose="02010600010101010101" pitchFamily="2" charset="-122"/>
                <a:ea typeface="沐瑶随心手写体" panose="02010600010101010101" pitchFamily="2" charset="-122"/>
                <a:cs typeface="阿里巴巴普惠体" panose="00020600040101010101" pitchFamily="18" charset="-122"/>
              </a:rPr>
              <a:t>基于数据渲染出用户看到的界面</a:t>
            </a:r>
            <a:endParaRPr lang="zh-CN" altLang="en-US" sz="2000" dirty="0">
              <a:solidFill>
                <a:srgbClr val="15A0FA"/>
              </a:solidFill>
              <a:latin typeface="沐瑶随心手写体" panose="02010600010101010101" pitchFamily="2" charset="-122"/>
              <a:ea typeface="沐瑶随心手写体" panose="02010600010101010101" pitchFamily="2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6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B844-BC4B-EB24-2BD8-12918A1CC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4689E-CA0A-661D-97AC-98C1820F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37EFB-22CC-075F-BAD5-07EC7ED4D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 b="1">
                <a:solidFill>
                  <a:srgbClr val="15A0FA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solidFill>
                  <a:srgbClr val="15A0FA"/>
                </a:solidFill>
                <a:latin typeface="Fira Code" panose="020B080905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98F71D9-6885-5357-CDFE-9A5E4FCC39FE}"/>
              </a:ext>
            </a:extLst>
          </p:cNvPr>
          <p:cNvGrpSpPr/>
          <p:nvPr/>
        </p:nvGrpSpPr>
        <p:grpSpPr>
          <a:xfrm>
            <a:off x="1001539" y="2723365"/>
            <a:ext cx="8408893" cy="2698377"/>
            <a:chOff x="779929" y="2608729"/>
            <a:chExt cx="8408893" cy="269837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E466DA5-0A40-A632-6544-483AC23C5602}"/>
                </a:ext>
              </a:extLst>
            </p:cNvPr>
            <p:cNvSpPr/>
            <p:nvPr/>
          </p:nvSpPr>
          <p:spPr>
            <a:xfrm>
              <a:off x="779929" y="2608729"/>
              <a:ext cx="8408893" cy="2698377"/>
            </a:xfrm>
            <a:prstGeom prst="ellipse">
              <a:avLst/>
            </a:prstGeom>
            <a:solidFill>
              <a:srgbClr val="023E8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DCDB106-50F2-AF8C-3C49-051902F9AA0C}"/>
                </a:ext>
              </a:extLst>
            </p:cNvPr>
            <p:cNvSpPr txBox="1"/>
            <p:nvPr/>
          </p:nvSpPr>
          <p:spPr>
            <a:xfrm>
              <a:off x="8160462" y="3804148"/>
              <a:ext cx="931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构建工具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F22EC17-4E07-AA5A-4265-534DEA5E2D56}"/>
              </a:ext>
            </a:extLst>
          </p:cNvPr>
          <p:cNvGrpSpPr/>
          <p:nvPr/>
        </p:nvGrpSpPr>
        <p:grpSpPr>
          <a:xfrm>
            <a:off x="1288410" y="2858631"/>
            <a:ext cx="6920754" cy="2427843"/>
            <a:chOff x="1066800" y="2743995"/>
            <a:chExt cx="6920754" cy="2427843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10F286A-B004-E570-5C52-4987637A5776}"/>
                </a:ext>
              </a:extLst>
            </p:cNvPr>
            <p:cNvSpPr/>
            <p:nvPr/>
          </p:nvSpPr>
          <p:spPr>
            <a:xfrm>
              <a:off x="1066800" y="2743995"/>
              <a:ext cx="6920754" cy="2427843"/>
            </a:xfrm>
            <a:prstGeom prst="ellipse">
              <a:avLst/>
            </a:prstGeom>
            <a:solidFill>
              <a:srgbClr val="118FC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67E42A3-97DF-FE56-54B3-7B806C0276AA}"/>
                </a:ext>
              </a:extLst>
            </p:cNvPr>
            <p:cNvSpPr txBox="1"/>
            <p:nvPr/>
          </p:nvSpPr>
          <p:spPr>
            <a:xfrm>
              <a:off x="6907867" y="3804024"/>
              <a:ext cx="931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状态管理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1395B0-F151-41FF-5903-AC210CE412A1}"/>
              </a:ext>
            </a:extLst>
          </p:cNvPr>
          <p:cNvGrpSpPr/>
          <p:nvPr/>
        </p:nvGrpSpPr>
        <p:grpSpPr>
          <a:xfrm>
            <a:off x="1548387" y="3010236"/>
            <a:ext cx="5432612" cy="2133600"/>
            <a:chOff x="1326777" y="2895600"/>
            <a:chExt cx="5432612" cy="21336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D72204-07DF-C1E1-52BE-A341C73DAE9A}"/>
                </a:ext>
              </a:extLst>
            </p:cNvPr>
            <p:cNvSpPr/>
            <p:nvPr/>
          </p:nvSpPr>
          <p:spPr>
            <a:xfrm>
              <a:off x="1326777" y="2895600"/>
              <a:ext cx="5432612" cy="2133600"/>
            </a:xfrm>
            <a:prstGeom prst="ellipse">
              <a:avLst/>
            </a:prstGeom>
            <a:solidFill>
              <a:srgbClr val="1AC9D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AE92147-B9B7-A595-958B-FF8BAE37D7C8}"/>
                </a:ext>
              </a:extLst>
            </p:cNvPr>
            <p:cNvSpPr txBox="1"/>
            <p:nvPr/>
          </p:nvSpPr>
          <p:spPr>
            <a:xfrm>
              <a:off x="5435973" y="3809990"/>
              <a:ext cx="1069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客户端路由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4F2054-37E6-D94F-B4E2-927904F7289E}"/>
              </a:ext>
            </a:extLst>
          </p:cNvPr>
          <p:cNvGrpSpPr/>
          <p:nvPr/>
        </p:nvGrpSpPr>
        <p:grpSpPr>
          <a:xfrm>
            <a:off x="1933870" y="3129016"/>
            <a:ext cx="3558988" cy="1887071"/>
            <a:chOff x="1712260" y="3014380"/>
            <a:chExt cx="3558988" cy="188707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2E95560-8B80-8B9D-3525-88979412FB09}"/>
                </a:ext>
              </a:extLst>
            </p:cNvPr>
            <p:cNvSpPr/>
            <p:nvPr/>
          </p:nvSpPr>
          <p:spPr>
            <a:xfrm>
              <a:off x="1712260" y="3014380"/>
              <a:ext cx="3558988" cy="1887071"/>
            </a:xfrm>
            <a:prstGeom prst="ellipse">
              <a:avLst/>
            </a:prstGeom>
            <a:solidFill>
              <a:srgbClr val="1ACB88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6E84DE7-A10C-0287-E29F-076F190B44D4}"/>
                </a:ext>
              </a:extLst>
            </p:cNvPr>
            <p:cNvSpPr txBox="1"/>
            <p:nvPr/>
          </p:nvSpPr>
          <p:spPr>
            <a:xfrm>
              <a:off x="4272804" y="3804024"/>
              <a:ext cx="9222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组件系统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6778474-7BF4-D13F-F15F-39A29BDCCB12}"/>
              </a:ext>
            </a:extLst>
          </p:cNvPr>
          <p:cNvGrpSpPr/>
          <p:nvPr/>
        </p:nvGrpSpPr>
        <p:grpSpPr>
          <a:xfrm>
            <a:off x="2202810" y="3377649"/>
            <a:ext cx="2227731" cy="1389803"/>
            <a:chOff x="1981200" y="3263013"/>
            <a:chExt cx="2227731" cy="1389803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051C5C2-01DA-D258-7D1E-A20C7FCEF517}"/>
                </a:ext>
              </a:extLst>
            </p:cNvPr>
            <p:cNvSpPr/>
            <p:nvPr/>
          </p:nvSpPr>
          <p:spPr>
            <a:xfrm>
              <a:off x="1981200" y="3263013"/>
              <a:ext cx="2227731" cy="1389803"/>
            </a:xfrm>
            <a:prstGeom prst="ellipse">
              <a:avLst/>
            </a:prstGeom>
            <a:solidFill>
              <a:srgbClr val="3CC14E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917C8C-7496-C982-317D-660BEB5CE494}"/>
                </a:ext>
              </a:extLst>
            </p:cNvPr>
            <p:cNvSpPr txBox="1"/>
            <p:nvPr/>
          </p:nvSpPr>
          <p:spPr>
            <a:xfrm>
              <a:off x="2525806" y="3804025"/>
              <a:ext cx="1069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声明式渲染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2118C13-373F-0952-1D01-FAEE13A71853}"/>
              </a:ext>
            </a:extLst>
          </p:cNvPr>
          <p:cNvSpPr txBox="1"/>
          <p:nvPr/>
        </p:nvSpPr>
        <p:spPr>
          <a:xfrm>
            <a:off x="5482803" y="4351176"/>
            <a:ext cx="118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VueRouter</a:t>
            </a:r>
            <a:endParaRPr lang="zh-CN" altLang="en-US" sz="1400" dirty="0">
              <a:solidFill>
                <a:schemeClr val="bg1"/>
              </a:solidFill>
              <a:latin typeface="Fira Code" panose="020B08090500000200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17C1CC7-1233-3E84-73E0-70C5B7B453A6}"/>
              </a:ext>
            </a:extLst>
          </p:cNvPr>
          <p:cNvSpPr txBox="1"/>
          <p:nvPr/>
        </p:nvSpPr>
        <p:spPr>
          <a:xfrm>
            <a:off x="7023644" y="4348803"/>
            <a:ext cx="76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Fira Code" panose="020B0809050000020004" pitchFamily="49" charset="0"/>
              </a:rPr>
              <a:t>Pinia</a:t>
            </a:r>
            <a:endParaRPr lang="zh-CN" altLang="en-US" sz="1400" dirty="0">
              <a:solidFill>
                <a:schemeClr val="bg1"/>
              </a:solidFill>
              <a:latin typeface="Fira Code" panose="020B08090500000200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1F18ED-BA30-2854-93EC-67CE567F16ED}"/>
              </a:ext>
            </a:extLst>
          </p:cNvPr>
          <p:cNvSpPr txBox="1"/>
          <p:nvPr/>
        </p:nvSpPr>
        <p:spPr>
          <a:xfrm>
            <a:off x="8200200" y="4348802"/>
            <a:ext cx="64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Fira Code" panose="020B0809050000020004" pitchFamily="49" charset="0"/>
              </a:rPr>
              <a:t>Vite</a:t>
            </a:r>
            <a:endParaRPr lang="zh-CN" altLang="en-US" sz="1400" dirty="0">
              <a:solidFill>
                <a:schemeClr val="bg1"/>
              </a:solidFill>
              <a:latin typeface="Fira Code" panose="020B0809050000020004" pitchFamily="49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2A8713-9310-D6CA-7772-FDA0E242B378}"/>
              </a:ext>
            </a:extLst>
          </p:cNvPr>
          <p:cNvGrpSpPr/>
          <p:nvPr/>
        </p:nvGrpSpPr>
        <p:grpSpPr>
          <a:xfrm>
            <a:off x="9612816" y="2134813"/>
            <a:ext cx="2101663" cy="2101663"/>
            <a:chOff x="9702463" y="2188601"/>
            <a:chExt cx="2101663" cy="210166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36A9A34-43B7-6237-BCA9-9D0E575703C0}"/>
                </a:ext>
              </a:extLst>
            </p:cNvPr>
            <p:cNvGrpSpPr/>
            <p:nvPr/>
          </p:nvGrpSpPr>
          <p:grpSpPr>
            <a:xfrm>
              <a:off x="9702463" y="2188601"/>
              <a:ext cx="2101663" cy="2101663"/>
              <a:chOff x="1905562" y="4910522"/>
              <a:chExt cx="1639730" cy="1639730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67E57F2A-33BE-3102-52B1-FDDF8B1FFEDF}"/>
                  </a:ext>
                </a:extLst>
              </p:cNvPr>
              <p:cNvSpPr/>
              <p:nvPr/>
            </p:nvSpPr>
            <p:spPr>
              <a:xfrm flipH="1">
                <a:off x="2066591" y="5069986"/>
                <a:ext cx="1320800" cy="1320800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37EF3">
                      <a:lumMod val="60000"/>
                      <a:lumOff val="40000"/>
                    </a:srgbClr>
                  </a:gs>
                  <a:gs pos="100000">
                    <a:srgbClr val="037EF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4800000" sx="98000" sy="98000" algn="tl" rotWithShape="0">
                  <a:srgbClr val="037EF3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4105964-6435-C087-D91B-1A82C35AAB9E}"/>
                  </a:ext>
                </a:extLst>
              </p:cNvPr>
              <p:cNvSpPr txBox="1"/>
              <p:nvPr/>
            </p:nvSpPr>
            <p:spPr>
              <a:xfrm>
                <a:off x="2144269" y="5519248"/>
                <a:ext cx="1174180" cy="24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核心包开发</a:t>
                </a:r>
                <a:endParaRPr lang="en-US" altLang="zh-CN" sz="1400" b="1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49CA3CA-AEEC-3BC8-EA88-7F19C9D55C9C}"/>
                  </a:ext>
                </a:extLst>
              </p:cNvPr>
              <p:cNvSpPr/>
              <p:nvPr/>
            </p:nvSpPr>
            <p:spPr>
              <a:xfrm>
                <a:off x="1905562" y="4910522"/>
                <a:ext cx="1639730" cy="1639730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10000">
                      <a:srgbClr val="037EF3">
                        <a:lumMod val="45000"/>
                        <a:lumOff val="55000"/>
                      </a:srgbClr>
                    </a:gs>
                    <a:gs pos="100000">
                      <a:srgbClr val="037EF3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27D2C57-95E0-6B28-666A-03E13F190F9E}"/>
                </a:ext>
              </a:extLst>
            </p:cNvPr>
            <p:cNvSpPr txBox="1"/>
            <p:nvPr/>
          </p:nvSpPr>
          <p:spPr>
            <a:xfrm>
              <a:off x="10061462" y="3452411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120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局部 模块改造</a:t>
              </a:r>
              <a:endParaRPr lang="en-US" altLang="zh-CN" sz="12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54B06C1-0E6E-3006-6A3B-665AB31EF43A}"/>
              </a:ext>
            </a:extLst>
          </p:cNvPr>
          <p:cNvGrpSpPr/>
          <p:nvPr/>
        </p:nvGrpSpPr>
        <p:grpSpPr>
          <a:xfrm>
            <a:off x="9612816" y="4299192"/>
            <a:ext cx="2101663" cy="2101663"/>
            <a:chOff x="9702463" y="4352980"/>
            <a:chExt cx="2101663" cy="210166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6B0BE7C-2775-22B1-0B76-E6FF944D3416}"/>
                </a:ext>
              </a:extLst>
            </p:cNvPr>
            <p:cNvGrpSpPr/>
            <p:nvPr/>
          </p:nvGrpSpPr>
          <p:grpSpPr>
            <a:xfrm>
              <a:off x="9702463" y="4352980"/>
              <a:ext cx="2101663" cy="2101663"/>
              <a:chOff x="1905562" y="4910522"/>
              <a:chExt cx="1639730" cy="163973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959AE935-CE4C-30EA-2F85-FD9D1576EA14}"/>
                  </a:ext>
                </a:extLst>
              </p:cNvPr>
              <p:cNvSpPr/>
              <p:nvPr/>
            </p:nvSpPr>
            <p:spPr>
              <a:xfrm flipH="1">
                <a:off x="2066591" y="5069986"/>
                <a:ext cx="1320800" cy="1320800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37EF3">
                      <a:lumMod val="60000"/>
                      <a:lumOff val="40000"/>
                    </a:srgbClr>
                  </a:gs>
                  <a:gs pos="100000">
                    <a:srgbClr val="037EF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4800000" sx="98000" sy="98000" algn="tl" rotWithShape="0">
                  <a:srgbClr val="037EF3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C35407-693F-50E0-9A15-07D61BFD1F27}"/>
                  </a:ext>
                </a:extLst>
              </p:cNvPr>
              <p:cNvSpPr txBox="1"/>
              <p:nvPr/>
            </p:nvSpPr>
            <p:spPr>
              <a:xfrm>
                <a:off x="2021949" y="5252319"/>
                <a:ext cx="1406954" cy="552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核心包</a:t>
                </a:r>
                <a:endParaRPr lang="en-US" altLang="zh-CN" sz="1400" b="1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插件工程化开发</a:t>
                </a:r>
                <a:endParaRPr lang="en-US" altLang="zh-CN" sz="1400" b="1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525B2F1-F691-A14D-4FBD-631AD0B96D25}"/>
                  </a:ext>
                </a:extLst>
              </p:cNvPr>
              <p:cNvSpPr/>
              <p:nvPr/>
            </p:nvSpPr>
            <p:spPr>
              <a:xfrm>
                <a:off x="1905562" y="4910522"/>
                <a:ext cx="1639730" cy="1639730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10000">
                      <a:srgbClr val="037EF3">
                        <a:lumMod val="45000"/>
                        <a:lumOff val="55000"/>
                      </a:srgbClr>
                    </a:gs>
                    <a:gs pos="100000">
                      <a:srgbClr val="037EF3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051C5F1-991B-3399-460D-6BF628AF139F}"/>
                </a:ext>
              </a:extLst>
            </p:cNvPr>
            <p:cNvSpPr txBox="1"/>
            <p:nvPr/>
          </p:nvSpPr>
          <p:spPr>
            <a:xfrm>
              <a:off x="10018125" y="5578769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120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整站开发</a:t>
              </a:r>
              <a:endParaRPr lang="en-US" altLang="zh-CN" sz="12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62574FD-D8BE-A549-90FB-C41690D2395F}"/>
              </a:ext>
            </a:extLst>
          </p:cNvPr>
          <p:cNvSpPr txBox="1"/>
          <p:nvPr/>
        </p:nvSpPr>
        <p:spPr>
          <a:xfrm>
            <a:off x="3616011" y="3535080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lang="zh-CN" altLang="en-US" sz="14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核心包</a:t>
            </a:r>
            <a:endParaRPr lang="zh-CN" altLang="en-US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19D70FD-348B-0CEF-E886-7D698CDDFD16}"/>
              </a:ext>
            </a:extLst>
          </p:cNvPr>
          <p:cNvSpPr txBox="1"/>
          <p:nvPr/>
        </p:nvSpPr>
        <p:spPr>
          <a:xfrm>
            <a:off x="2911012" y="5701144"/>
            <a:ext cx="5493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>
                <a:solidFill>
                  <a:srgbClr val="15A0FA"/>
                </a:solidFill>
                <a:effectLst/>
                <a:latin typeface="沐瑶随心手写体" panose="02010600010101010101" pitchFamily="2" charset="-122"/>
                <a:ea typeface="沐瑶随心手写体" panose="02010600010101010101" pitchFamily="2" charset="-122"/>
                <a:cs typeface="阿里巴巴普惠体" panose="00020600040101010101" pitchFamily="18" charset="-122"/>
              </a:rPr>
              <a:t>Vue </a:t>
            </a:r>
            <a:r>
              <a:rPr lang="zh-CN" altLang="en-US" sz="2800" b="0" i="0">
                <a:solidFill>
                  <a:srgbClr val="15A0FA"/>
                </a:solidFill>
                <a:effectLst/>
                <a:latin typeface="沐瑶随心手写体" panose="02010600010101010101" pitchFamily="2" charset="-122"/>
                <a:ea typeface="沐瑶随心手写体" panose="02010600010101010101" pitchFamily="2" charset="-122"/>
                <a:cs typeface="阿里巴巴普惠体" panose="00020600040101010101" pitchFamily="18" charset="-122"/>
              </a:rPr>
              <a:t>是一个框架，也是一个生态。</a:t>
            </a:r>
            <a:endParaRPr lang="zh-CN" altLang="en-US" sz="2800">
              <a:solidFill>
                <a:srgbClr val="15A0FA"/>
              </a:solidFill>
              <a:latin typeface="沐瑶随心手写体" panose="02010600010101010101" pitchFamily="2" charset="-122"/>
              <a:ea typeface="沐瑶随心手写体" panose="02010600010101010101" pitchFamily="2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0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45" grpId="0"/>
      <p:bldP spid="4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2054-BA13-50DD-DAD5-AFDA147B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272E9-C1AD-8FC9-5C56-56952758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8819CC-636F-35B3-2D73-C74439AB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186950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>
                <a:solidFill>
                  <a:srgbClr val="15A0FA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 b="1">
                <a:solidFill>
                  <a:srgbClr val="15A0FA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solidFill>
                  <a:srgbClr val="15A0FA"/>
                </a:solidFill>
                <a:latin typeface="Fira Code" panose="020B080905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框架：就是一套完整的项目解决方案，用于快速构建项目。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优点：大大</a:t>
            </a:r>
            <a:r>
              <a:rPr lang="zh-CN" altLang="en-US">
                <a:solidFill>
                  <a:srgbClr val="15A0FA"/>
                </a:solidFill>
                <a:latin typeface="Consolas" panose="020B0609020204030204" pitchFamily="49" charset="0"/>
              </a:rPr>
              <a:t>提升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前端项目的</a:t>
            </a:r>
            <a:r>
              <a:rPr lang="zh-CN" altLang="en-US">
                <a:solidFill>
                  <a:srgbClr val="15A0FA"/>
                </a:solidFill>
                <a:latin typeface="Consolas" panose="020B0609020204030204" pitchFamily="49" charset="0"/>
              </a:rPr>
              <a:t>开发效率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缺点：需要理解记忆框架的使用规则。（参照官网）</a:t>
            </a:r>
          </a:p>
        </p:txBody>
      </p:sp>
    </p:spTree>
    <p:extLst>
      <p:ext uri="{BB962C8B-B14F-4D97-AF65-F5344CB8AC3E}">
        <p14:creationId xmlns:p14="http://schemas.microsoft.com/office/powerpoint/2010/main" val="2790734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E9545-296B-22F7-E5DC-26D96F30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5FDA898-FDAD-062F-C06D-10E1E5298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基础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EC8C0F-ECA8-6441-E29B-135E473F4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1113773"/>
          </a:xfrm>
        </p:spPr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入门程序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常用指令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4C0A55-EF7C-EB00-E0B7-D302E96A6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1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A0F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12C32-D6AB-D2D1-2C77-CD7EC939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ED917-1D78-E320-7C12-B76F80AF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快速入门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187EF-DAF4-5668-CC09-0713CC83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8517003" cy="3463359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/>
              <a:t>准备</a:t>
            </a:r>
            <a:endParaRPr lang="en-US" altLang="zh-CN"/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引入</a:t>
            </a:r>
            <a:r>
              <a:rPr lang="en-US" altLang="zh-CN" sz="1400" b="0">
                <a:cs typeface="阿里巴巴普惠体" panose="00020600040101010101" pitchFamily="18" charset="-122"/>
              </a:rPr>
              <a:t>Vue</a:t>
            </a:r>
            <a:r>
              <a:rPr lang="zh-CN" altLang="en-US" sz="1400" b="0">
                <a:cs typeface="阿里巴巴普惠体" panose="00020600040101010101" pitchFamily="18" charset="-122"/>
              </a:rPr>
              <a:t>模块（官方提供）</a:t>
            </a:r>
            <a:endParaRPr lang="en-US" altLang="zh-CN" sz="1400" b="0"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创建</a:t>
            </a:r>
            <a:r>
              <a:rPr lang="en-US" altLang="zh-CN" sz="1400" b="0">
                <a:cs typeface="阿里巴巴普惠体" panose="00020600040101010101" pitchFamily="18" charset="-122"/>
              </a:rPr>
              <a:t>Vue</a:t>
            </a:r>
            <a:r>
              <a:rPr lang="zh-CN" altLang="en-US" sz="1400" b="0">
                <a:cs typeface="阿里巴巴普惠体" panose="00020600040101010101" pitchFamily="18" charset="-122"/>
              </a:rPr>
              <a:t>程序的应用实例，控制视图的元素</a:t>
            </a:r>
            <a:endParaRPr lang="en-US" altLang="zh-CN" sz="1400" b="0"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准备元素</a:t>
            </a:r>
            <a:r>
              <a:rPr lang="en-US" altLang="zh-CN" sz="1400" b="0">
                <a:cs typeface="阿里巴巴普惠体" panose="00020600040101010101" pitchFamily="18" charset="-122"/>
              </a:rPr>
              <a:t>(div)</a:t>
            </a:r>
            <a:r>
              <a:rPr lang="zh-CN" altLang="en-US" sz="1400" b="0">
                <a:cs typeface="阿里巴巴普惠体" panose="00020600040101010101" pitchFamily="18" charset="-122"/>
              </a:rPr>
              <a:t>，被</a:t>
            </a:r>
            <a:r>
              <a:rPr lang="en-US" altLang="zh-CN" sz="1400" b="0">
                <a:cs typeface="阿里巴巴普惠体" panose="00020600040101010101" pitchFamily="18" charset="-122"/>
              </a:rPr>
              <a:t>Vue</a:t>
            </a:r>
            <a:r>
              <a:rPr lang="zh-CN" altLang="en-US" sz="1400" b="0">
                <a:cs typeface="阿里巴巴普惠体" panose="00020600040101010101" pitchFamily="18" charset="-122"/>
              </a:rPr>
              <a:t>控制</a:t>
            </a:r>
            <a:endParaRPr lang="en-US" altLang="zh-CN" sz="1600"/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cs typeface="阿里巴巴普惠体" panose="00020600040101010101" pitchFamily="18" charset="-122"/>
              </a:rPr>
              <a:t>数据驱动视图</a:t>
            </a:r>
            <a:endParaRPr lang="en-US" altLang="zh-CN" sz="1667" b="0">
              <a:solidFill>
                <a:schemeClr val="tx1">
                  <a:lumMod val="85000"/>
                  <a:lumOff val="15000"/>
                </a:schemeClr>
              </a:solidFill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准备数据</a:t>
            </a:r>
            <a:endParaRPr lang="en-US" altLang="zh-CN" sz="1400" b="0"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通过插值表达式渲染页面</a:t>
            </a:r>
            <a:endParaRPr lang="en-US" altLang="zh-CN" sz="1400" b="0">
              <a:cs typeface="阿里巴巴普惠体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880496E-3C33-48AA-1800-07DF15D0B227}"/>
              </a:ext>
            </a:extLst>
          </p:cNvPr>
          <p:cNvSpPr/>
          <p:nvPr/>
        </p:nvSpPr>
        <p:spPr>
          <a:xfrm>
            <a:off x="4937228" y="1581604"/>
            <a:ext cx="2478270" cy="427890"/>
          </a:xfrm>
          <a:prstGeom prst="roundRect">
            <a:avLst>
              <a:gd name="adj" fmla="val 11033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message: </a:t>
            </a:r>
            <a:r>
              <a:rPr lang="en-US" altLang="zh-CN" sz="1100" b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'Hello Vue'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E72BAA0-9B51-FD5F-5509-32DB644005D1}"/>
              </a:ext>
            </a:extLst>
          </p:cNvPr>
          <p:cNvCxnSpPr>
            <a:cxnSpLocks/>
          </p:cNvCxnSpPr>
          <p:nvPr/>
        </p:nvCxnSpPr>
        <p:spPr>
          <a:xfrm>
            <a:off x="7531815" y="1786584"/>
            <a:ext cx="104510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1E3FA3E-96D0-16F6-01DC-742FD618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670" y="1151702"/>
            <a:ext cx="3085780" cy="1367856"/>
          </a:xfrm>
          <a:prstGeom prst="roundRect">
            <a:avLst>
              <a:gd name="adj" fmla="val 2705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!!组合 13">
            <a:extLst>
              <a:ext uri="{FF2B5EF4-FFF2-40B4-BE49-F238E27FC236}">
                <a16:creationId xmlns:a16="http://schemas.microsoft.com/office/drawing/2014/main" id="{5D5C06CA-D8FC-2961-1978-2CD9A8F31EF3}"/>
              </a:ext>
            </a:extLst>
          </p:cNvPr>
          <p:cNvGrpSpPr/>
          <p:nvPr/>
        </p:nvGrpSpPr>
        <p:grpSpPr>
          <a:xfrm>
            <a:off x="4850050" y="2895608"/>
            <a:ext cx="6845926" cy="3641560"/>
            <a:chOff x="2537161" y="3030070"/>
            <a:chExt cx="6845926" cy="3641560"/>
          </a:xfrm>
        </p:grpSpPr>
        <p:grpSp>
          <p:nvGrpSpPr>
            <p:cNvPr id="8" name="!!组合 9">
              <a:extLst>
                <a:ext uri="{FF2B5EF4-FFF2-40B4-BE49-F238E27FC236}">
                  <a16:creationId xmlns:a16="http://schemas.microsoft.com/office/drawing/2014/main" id="{F5A5ED56-9AE4-7E52-6922-6FD211586C92}"/>
                </a:ext>
              </a:extLst>
            </p:cNvPr>
            <p:cNvGrpSpPr/>
            <p:nvPr/>
          </p:nvGrpSpPr>
          <p:grpSpPr>
            <a:xfrm>
              <a:off x="2537161" y="3048001"/>
              <a:ext cx="6824601" cy="3623629"/>
              <a:chOff x="2297722" y="3660321"/>
              <a:chExt cx="6824601" cy="362362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813A82C6-1D34-F757-7A39-F2DED371AAF6}"/>
                  </a:ext>
                </a:extLst>
              </p:cNvPr>
              <p:cNvSpPr/>
              <p:nvPr/>
            </p:nvSpPr>
            <p:spPr>
              <a:xfrm>
                <a:off x="2297723" y="3660321"/>
                <a:ext cx="6824600" cy="3623629"/>
              </a:xfrm>
              <a:prstGeom prst="roundRect">
                <a:avLst>
                  <a:gd name="adj" fmla="val 2652"/>
                </a:avLst>
              </a:prstGeom>
              <a:solidFill>
                <a:srgbClr val="F6F6F6"/>
              </a:solidFill>
              <a:ln w="3175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80000" rIns="36000" bIns="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en-US" altLang="zh-CN" sz="1100" b="0">
                    <a:solidFill>
                      <a:srgbClr val="000000"/>
                    </a:solidFill>
                    <a:effectLst/>
                    <a:ea typeface="Fira Code" panose="020B0809050000020004" pitchFamily="49" charset="0"/>
                  </a:rPr>
                </a:b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</p:txBody>
          </p:sp>
          <p:sp>
            <p:nvSpPr>
              <p:cNvPr id="11" name="矩形: 圆顶角 10">
                <a:extLst>
                  <a:ext uri="{FF2B5EF4-FFF2-40B4-BE49-F238E27FC236}">
                    <a16:creationId xmlns:a16="http://schemas.microsoft.com/office/drawing/2014/main" id="{B386852C-874B-C173-838C-9498F200A5E0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6824600" cy="270190"/>
              </a:xfrm>
              <a:prstGeom prst="round2SameRect">
                <a:avLst>
                  <a:gd name="adj1" fmla="val 26923"/>
                  <a:gd name="adj2" fmla="val 0"/>
                </a:avLst>
              </a:prstGeom>
              <a:solidFill>
                <a:srgbClr val="BCBCB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1B0C4C4-00DD-9C78-53B4-BB65175A82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820" y="3713662"/>
                <a:ext cx="121920" cy="121920"/>
              </a:xfrm>
              <a:prstGeom prst="ellipse">
                <a:avLst/>
              </a:prstGeom>
              <a:solidFill>
                <a:srgbClr val="FE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B160BBC-26AF-D8D2-D934-8A32CAF3C2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11780" y="3713662"/>
                <a:ext cx="121920" cy="121920"/>
              </a:xfrm>
              <a:prstGeom prst="ellipse">
                <a:avLst/>
              </a:prstGeom>
              <a:solidFill>
                <a:srgbClr val="2FC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3D37084-B747-AC6A-7194-7DE8CA67C88C}"/>
                  </a:ext>
                </a:extLst>
              </p:cNvPr>
              <p:cNvSpPr/>
              <p:nvPr/>
            </p:nvSpPr>
            <p:spPr>
              <a:xfrm>
                <a:off x="2590800" y="3713662"/>
                <a:ext cx="121920" cy="121920"/>
              </a:xfrm>
              <a:prstGeom prst="ellipse">
                <a:avLst/>
              </a:prstGeom>
              <a:solidFill>
                <a:srgbClr val="FFC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AD95A3-F501-6E8E-C701-282FEBE74A82}"/>
                </a:ext>
              </a:extLst>
            </p:cNvPr>
            <p:cNvSpPr txBox="1"/>
            <p:nvPr/>
          </p:nvSpPr>
          <p:spPr>
            <a:xfrm>
              <a:off x="7276420" y="3030070"/>
              <a:ext cx="21066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01.Vue</a:t>
              </a:r>
              <a:r>
                <a:rPr lang="zh-CN" altLang="en-US" sz="1400">
                  <a:solidFill>
                    <a:schemeClr val="bg1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快速入门</a:t>
              </a:r>
              <a:r>
                <a:rPr lang="en-US" altLang="zh-CN" sz="1400">
                  <a:solidFill>
                    <a:schemeClr val="bg1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.html</a:t>
              </a:r>
              <a:endParaRPr lang="zh-CN" altLang="en-US" sz="1400" dirty="0">
                <a:solidFill>
                  <a:schemeClr val="bg1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FE67F89-ED8B-1E3D-6C97-0D2BB96C7A05}"/>
              </a:ext>
            </a:extLst>
          </p:cNvPr>
          <p:cNvSpPr/>
          <p:nvPr/>
        </p:nvSpPr>
        <p:spPr>
          <a:xfrm>
            <a:off x="4897444" y="3941496"/>
            <a:ext cx="6777206" cy="2522941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&lt;script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ea typeface="Fira Code" panose="020B0809050000020004" pitchFamily="49" charset="0"/>
              </a:rPr>
              <a:t>type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"module"</a:t>
            </a: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&gt;</a:t>
            </a: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import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{ createApp } 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from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A31515"/>
                </a:solidFill>
                <a:effectLst/>
                <a:ea typeface="Fira Code" panose="020B0809050000020004" pitchFamily="49" charset="0"/>
              </a:rPr>
              <a:t>'https://unpkg.com/vue@3/dist/vue.esm-browser.js'</a:t>
            </a:r>
            <a:r>
              <a:rPr lang="en-US" altLang="zh-CN" sz="11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Fira Code" panose="020B0809050000020004" pitchFamily="49" charset="0"/>
              </a:rPr>
              <a:t>;</a:t>
            </a:r>
            <a:b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</a:b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&lt;/script&gt;</a:t>
            </a: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E9EC06F-5195-1B20-B087-7CF1E6743248}"/>
              </a:ext>
            </a:extLst>
          </p:cNvPr>
          <p:cNvSpPr/>
          <p:nvPr/>
        </p:nvSpPr>
        <p:spPr>
          <a:xfrm>
            <a:off x="4895252" y="3214389"/>
            <a:ext cx="6642323" cy="693430"/>
          </a:xfrm>
          <a:prstGeom prst="roundRect">
            <a:avLst>
              <a:gd name="adj" fmla="val 2652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&lt;div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ea typeface="Fira Code" panose="020B0809050000020004" pitchFamily="49" charset="0"/>
              </a:rPr>
              <a:t>id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"app"</a:t>
            </a: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&lt;/div&gt;</a:t>
            </a: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1CB1AAB-5DBB-53FE-17A3-CFD01D43F2AE}"/>
              </a:ext>
            </a:extLst>
          </p:cNvPr>
          <p:cNvSpPr/>
          <p:nvPr/>
        </p:nvSpPr>
        <p:spPr>
          <a:xfrm>
            <a:off x="4895252" y="4475726"/>
            <a:ext cx="6459141" cy="1709929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>
                <a:solidFill>
                  <a:srgbClr val="000000"/>
                </a:solidFill>
                <a:ea typeface="Fira Code" panose="020B0809050000020004" pitchFamily="49" charset="0"/>
              </a:rPr>
              <a:t>  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createApp({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});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04D4A2C-7B5A-16F5-F16D-BD0E2105D858}"/>
              </a:ext>
            </a:extLst>
          </p:cNvPr>
          <p:cNvSpPr/>
          <p:nvPr/>
        </p:nvSpPr>
        <p:spPr>
          <a:xfrm>
            <a:off x="5256083" y="5929968"/>
            <a:ext cx="3035507" cy="333851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.mount(</a:t>
            </a:r>
            <a:r>
              <a:rPr lang="en-US" altLang="zh-CN" sz="1100" b="0">
                <a:solidFill>
                  <a:srgbClr val="A31515"/>
                </a:solidFill>
                <a:effectLst/>
                <a:ea typeface="Fira Code" panose="020B0809050000020004" pitchFamily="49" charset="0"/>
              </a:rPr>
              <a:t>"#app"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);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F193C31-D5D7-D129-5A1E-588D18F6BEAA}"/>
              </a:ext>
            </a:extLst>
          </p:cNvPr>
          <p:cNvSpPr/>
          <p:nvPr/>
        </p:nvSpPr>
        <p:spPr>
          <a:xfrm>
            <a:off x="4963383" y="4725353"/>
            <a:ext cx="5986307" cy="1225538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data() {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 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return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   message: </a:t>
            </a:r>
            <a:r>
              <a:rPr lang="en-US" altLang="zh-CN" sz="1100" b="0">
                <a:solidFill>
                  <a:srgbClr val="A31515"/>
                </a:solidFill>
                <a:effectLst/>
                <a:ea typeface="Fira Code" panose="020B0809050000020004" pitchFamily="49" charset="0"/>
              </a:rPr>
              <a:t>"Hello Vue"</a:t>
            </a: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 }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}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04F0028-9072-5805-E152-3708476EAD72}"/>
              </a:ext>
            </a:extLst>
          </p:cNvPr>
          <p:cNvSpPr/>
          <p:nvPr/>
        </p:nvSpPr>
        <p:spPr>
          <a:xfrm>
            <a:off x="4922148" y="3424443"/>
            <a:ext cx="5171419" cy="270190"/>
          </a:xfrm>
          <a:prstGeom prst="roundRect">
            <a:avLst>
              <a:gd name="adj" fmla="val 2652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&lt;h1&gt;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{{message}}</a:t>
            </a: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&lt;/h1&gt;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E45C79-7928-128A-CAEF-64AB77F54B40}"/>
              </a:ext>
            </a:extLst>
          </p:cNvPr>
          <p:cNvSpPr/>
          <p:nvPr/>
        </p:nvSpPr>
        <p:spPr>
          <a:xfrm>
            <a:off x="4850050" y="4791704"/>
            <a:ext cx="6824600" cy="1177118"/>
          </a:xfrm>
          <a:prstGeom prst="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BD6CDA4-00D1-BB23-F89B-DECC20E34EDE}"/>
              </a:ext>
            </a:extLst>
          </p:cNvPr>
          <p:cNvSpPr/>
          <p:nvPr/>
        </p:nvSpPr>
        <p:spPr>
          <a:xfrm>
            <a:off x="4850050" y="3448740"/>
            <a:ext cx="6824600" cy="270190"/>
          </a:xfrm>
          <a:prstGeom prst="rect">
            <a:avLst/>
          </a:prstGeom>
          <a:solidFill>
            <a:srgbClr val="00B05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6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C514-1BB9-AE63-C941-FDB4D79A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F2DD56-21AE-6151-F45D-956550BE37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基础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17722E-2884-C76E-E9C7-D65DC67D7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1113773"/>
          </a:xfrm>
        </p:spPr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入门程序</a:t>
            </a:r>
            <a:endParaRPr lang="en-US" altLang="zh-CN"/>
          </a:p>
          <a:p>
            <a:r>
              <a:rPr lang="en-US" altLang="zh-CN">
                <a:solidFill>
                  <a:srgbClr val="15A0FA"/>
                </a:solidFill>
              </a:rPr>
              <a:t>Vue</a:t>
            </a:r>
            <a:r>
              <a:rPr lang="zh-CN" altLang="en-US">
                <a:solidFill>
                  <a:srgbClr val="15A0FA"/>
                </a:solidFill>
              </a:rPr>
              <a:t>常用指令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B5CB03-02DE-93E7-3283-E25DEB4F55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91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常用指令</a:t>
            </a: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AECB7A56-DE79-F577-4F8D-6DC275FB1D56}"/>
              </a:ext>
            </a:extLst>
          </p:cNvPr>
          <p:cNvSpPr txBox="1">
            <a:spLocks/>
          </p:cNvSpPr>
          <p:nvPr/>
        </p:nvSpPr>
        <p:spPr>
          <a:xfrm>
            <a:off x="600544" y="1040598"/>
            <a:ext cx="10698800" cy="8853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指令：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 sz="1600">
                <a:latin typeface="Fira Code" panose="020B0809050000020004" pitchFamily="49" charset="0"/>
              </a:rPr>
              <a:t>标签上带有 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v-</a:t>
            </a:r>
            <a:r>
              <a:rPr lang="zh-CN" altLang="en-US" sz="1600">
                <a:latin typeface="Fira Code" panose="020B0809050000020004" pitchFamily="49" charset="0"/>
              </a:rPr>
              <a:t>前缀的特殊属性，不同的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指令</a:t>
            </a:r>
            <a:r>
              <a:rPr lang="zh-CN" altLang="en-US" sz="1600">
                <a:latin typeface="Fira Code" panose="020B0809050000020004" pitchFamily="49" charset="0"/>
              </a:rPr>
              <a:t>具有不同的含义，可以实现不同的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功能</a:t>
            </a:r>
            <a:r>
              <a:rPr lang="zh-CN" altLang="en-US" sz="1600">
                <a:latin typeface="Fira Code" panose="020B0809050000020004" pitchFamily="49" charset="0"/>
              </a:rPr>
              <a:t>。</a:t>
            </a:r>
            <a:endParaRPr lang="en-US" altLang="zh-CN" sz="1600">
              <a:latin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常用指令：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0DEADFE-0A9D-97EF-00DE-CE2A92C1C84C}"/>
              </a:ext>
            </a:extLst>
          </p:cNvPr>
          <p:cNvGraphicFramePr>
            <a:graphicFrameLocks noGrp="1"/>
          </p:cNvGraphicFramePr>
          <p:nvPr/>
        </p:nvGraphicFramePr>
        <p:xfrm>
          <a:off x="1006239" y="2254026"/>
          <a:ext cx="9887410" cy="32506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5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6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指令</a:t>
                      </a:r>
                      <a:endParaRPr lang="zh-CN" altLang="en-US" sz="1600" dirty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v-for</a:t>
                      </a:r>
                      <a:endParaRPr lang="zh-CN" altLang="en-US" sz="120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列表渲染，遍历容器的元素或者对象的属性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v-bind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标签绑定属性值，如设置 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href , css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样式等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4763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v-if/v-else-if/v-else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条件性的渲染某元素，判定为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时渲染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,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否则不渲染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715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v-show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根据条件展示某元素，区别在于切换的是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display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属性的值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v-model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在表单元素上创建双向数据绑定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v-on</a:t>
                      </a:r>
                      <a:endParaRPr lang="zh-CN" altLang="en-US" sz="120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标签绑定事件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!!组合 9">
            <a:extLst>
              <a:ext uri="{FF2B5EF4-FFF2-40B4-BE49-F238E27FC236}">
                <a16:creationId xmlns:a16="http://schemas.microsoft.com/office/drawing/2014/main" id="{B960AF62-F297-A9CE-3DC2-F79D6CF3C6AE}"/>
              </a:ext>
            </a:extLst>
          </p:cNvPr>
          <p:cNvGrpSpPr/>
          <p:nvPr/>
        </p:nvGrpSpPr>
        <p:grpSpPr>
          <a:xfrm>
            <a:off x="8246631" y="1483255"/>
            <a:ext cx="3566759" cy="717431"/>
            <a:chOff x="2297723" y="3660321"/>
            <a:chExt cx="3566759" cy="71743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08BD93D4-0358-EB8C-F51F-8FC00EA08994}"/>
                </a:ext>
              </a:extLst>
            </p:cNvPr>
            <p:cNvSpPr/>
            <p:nvPr/>
          </p:nvSpPr>
          <p:spPr>
            <a:xfrm>
              <a:off x="2297724" y="3660321"/>
              <a:ext cx="3566758" cy="717431"/>
            </a:xfrm>
            <a:prstGeom prst="roundRect">
              <a:avLst>
                <a:gd name="adj" fmla="val 10149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&lt;p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v-xxx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="</a:t>
              </a:r>
              <a:r>
                <a:rPr lang="en-US" altLang="zh-CN" sz="120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...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...</a:t>
              </a:r>
              <a:r>
                <a:rPr lang="zh-CN" altLang="en-US" sz="120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&lt;/p&gt;</a:t>
              </a:r>
              <a:endPara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7FF40621-0D3A-79B3-6781-03601D9D5938}"/>
                </a:ext>
              </a:extLst>
            </p:cNvPr>
            <p:cNvSpPr/>
            <p:nvPr/>
          </p:nvSpPr>
          <p:spPr>
            <a:xfrm>
              <a:off x="2297723" y="3660322"/>
              <a:ext cx="356675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67C514D-8042-C55C-6665-6D14800BC140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EB2767B-DFBB-A828-C8A7-73E42CD1984F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1F62218-7133-C244-703E-40B5BF07CF98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92056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7D5C9-61E7-0F23-61F5-4B1C15AA7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D76CE-F18F-274F-6ABF-B911644B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课程安排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C95B9A6-70BE-E5C6-3DBA-1ACE2C60F2E0}"/>
              </a:ext>
            </a:extLst>
          </p:cNvPr>
          <p:cNvCxnSpPr/>
          <p:nvPr/>
        </p:nvCxnSpPr>
        <p:spPr>
          <a:xfrm>
            <a:off x="719559" y="1579948"/>
            <a:ext cx="1075288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矩形: 圆角 3">
            <a:extLst>
              <a:ext uri="{FF2B5EF4-FFF2-40B4-BE49-F238E27FC236}">
                <a16:creationId xmlns:a16="http://schemas.microsoft.com/office/drawing/2014/main" id="{79DFC69B-7586-68F4-3A47-24AD3D3B046A}"/>
              </a:ext>
            </a:extLst>
          </p:cNvPr>
          <p:cNvSpPr/>
          <p:nvPr/>
        </p:nvSpPr>
        <p:spPr>
          <a:xfrm>
            <a:off x="1731603" y="1475524"/>
            <a:ext cx="208848" cy="208848"/>
          </a:xfrm>
          <a:prstGeom prst="ellipse">
            <a:avLst/>
          </a:prstGeom>
          <a:solidFill>
            <a:srgbClr val="15A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29" name="!!矩形: 圆角 4">
            <a:extLst>
              <a:ext uri="{FF2B5EF4-FFF2-40B4-BE49-F238E27FC236}">
                <a16:creationId xmlns:a16="http://schemas.microsoft.com/office/drawing/2014/main" id="{542264C8-5C01-6EB6-D9EB-8951486F874B}"/>
              </a:ext>
            </a:extLst>
          </p:cNvPr>
          <p:cNvSpPr/>
          <p:nvPr/>
        </p:nvSpPr>
        <p:spPr>
          <a:xfrm>
            <a:off x="5845520" y="1475524"/>
            <a:ext cx="208848" cy="208848"/>
          </a:xfrm>
          <a:prstGeom prst="ellipse">
            <a:avLst/>
          </a:prstGeom>
          <a:solidFill>
            <a:srgbClr val="15A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30" name="!!圆柱体 6">
            <a:extLst>
              <a:ext uri="{FF2B5EF4-FFF2-40B4-BE49-F238E27FC236}">
                <a16:creationId xmlns:a16="http://schemas.microsoft.com/office/drawing/2014/main" id="{DF80D1D7-E310-3470-7E30-97CFAE53663D}"/>
              </a:ext>
            </a:extLst>
          </p:cNvPr>
          <p:cNvSpPr/>
          <p:nvPr/>
        </p:nvSpPr>
        <p:spPr>
          <a:xfrm>
            <a:off x="10251549" y="1475524"/>
            <a:ext cx="208848" cy="208848"/>
          </a:xfrm>
          <a:prstGeom prst="ellipse">
            <a:avLst/>
          </a:prstGeom>
          <a:solidFill>
            <a:srgbClr val="15A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902CC6-03B0-A500-80A8-AA2A2DDC7623}"/>
              </a:ext>
            </a:extLst>
          </p:cNvPr>
          <p:cNvSpPr txBox="1"/>
          <p:nvPr/>
        </p:nvSpPr>
        <p:spPr>
          <a:xfrm>
            <a:off x="1139662" y="1788796"/>
            <a:ext cx="2158039" cy="250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15A0FA"/>
                </a:solidFill>
                <a:latin typeface="Consolas" panose="020B0609020204030204" pitchFamily="49" charset="0"/>
              </a:rPr>
              <a:t>Web</a:t>
            </a:r>
            <a:r>
              <a:rPr lang="zh-CN" altLang="en-US" sz="1400" b="1" dirty="0">
                <a:solidFill>
                  <a:srgbClr val="15A0FA"/>
                </a:solidFill>
                <a:latin typeface="Consolas" panose="020B0609020204030204" pitchFamily="49" charset="0"/>
              </a:rPr>
              <a:t>开发基础</a:t>
            </a:r>
            <a:endParaRPr lang="en-US" altLang="zh-CN" sz="1200" b="1" dirty="0">
              <a:solidFill>
                <a:srgbClr val="15A0FA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HTML</a:t>
            </a:r>
            <a:r>
              <a:rPr lang="zh-CN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CN" sz="1200" dirty="0">
                <a:latin typeface="Consolas" panose="020B0609020204030204" pitchFamily="49" charset="0"/>
              </a:rPr>
              <a:t>CSS</a:t>
            </a:r>
            <a:r>
              <a:rPr lang="zh-CN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CN" sz="1200" dirty="0">
                <a:latin typeface="Consolas" panose="020B0609020204030204" pitchFamily="49" charset="0"/>
              </a:rPr>
              <a:t>JS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Ajax</a:t>
            </a:r>
            <a:r>
              <a:rPr lang="zh-CN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CN" sz="1200" dirty="0">
                <a:latin typeface="Consolas" panose="020B0609020204030204" pitchFamily="49" charset="0"/>
              </a:rPr>
              <a:t>Vue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Maven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SpringBoot</a:t>
            </a:r>
            <a:r>
              <a:rPr lang="zh-CN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CN" sz="1200" dirty="0">
                <a:latin typeface="Consolas" panose="020B0609020204030204" pitchFamily="49" charset="0"/>
              </a:rPr>
              <a:t>IOC</a:t>
            </a:r>
            <a:r>
              <a:rPr lang="zh-CN" altLang="en-US" sz="1200" dirty="0">
                <a:latin typeface="Consolas" panose="020B0609020204030204" pitchFamily="49" charset="0"/>
              </a:rPr>
              <a:t>、</a:t>
            </a:r>
            <a:r>
              <a:rPr lang="en-US" altLang="zh-CN" sz="1200" dirty="0">
                <a:latin typeface="Consolas" panose="020B0609020204030204" pitchFamily="49" charset="0"/>
              </a:rPr>
              <a:t>DI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MySQL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Mybatis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B550283-8E58-DB57-9752-6AEDF53BD283}"/>
              </a:ext>
            </a:extLst>
          </p:cNvPr>
          <p:cNvSpPr txBox="1"/>
          <p:nvPr/>
        </p:nvSpPr>
        <p:spPr>
          <a:xfrm>
            <a:off x="5087074" y="1788796"/>
            <a:ext cx="2286000" cy="357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15A0FA"/>
                </a:solidFill>
                <a:latin typeface="Consolas" panose="020B0609020204030204" pitchFamily="49" charset="0"/>
              </a:rPr>
              <a:t>Web</a:t>
            </a:r>
            <a:r>
              <a:rPr lang="zh-CN" altLang="en-US" sz="1400" b="1" dirty="0">
                <a:solidFill>
                  <a:srgbClr val="15A0FA"/>
                </a:solidFill>
                <a:latin typeface="Consolas" panose="020B0609020204030204" pitchFamily="49" charset="0"/>
              </a:rPr>
              <a:t>开发实战（轻客管家）</a:t>
            </a:r>
            <a:endParaRPr lang="en-US" altLang="zh-CN" sz="1200" b="1" dirty="0">
              <a:solidFill>
                <a:srgbClr val="15A0FA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Git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pitchFamily="49" charset="0"/>
              </a:rPr>
              <a:t>部门、角色、用户管理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pitchFamily="49" charset="0"/>
              </a:rPr>
              <a:t>课程、活动管理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pitchFamily="49" charset="0"/>
              </a:rPr>
              <a:t>线索、商机、客户管理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pitchFamily="49" charset="0"/>
              </a:rPr>
              <a:t>阿里云</a:t>
            </a:r>
            <a:r>
              <a:rPr lang="en-US" altLang="zh-CN" sz="1200" dirty="0">
                <a:latin typeface="Consolas" panose="020B0609020204030204" pitchFamily="49" charset="0"/>
              </a:rPr>
              <a:t>OSS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Redis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MybatisPlus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pitchFamily="49" charset="0"/>
              </a:rPr>
              <a:t>自定义注解、反射、</a:t>
            </a:r>
            <a:r>
              <a:rPr lang="en-US" altLang="zh-CN" sz="1200" dirty="0">
                <a:latin typeface="Consolas" panose="020B0609020204030204" pitchFamily="49" charset="0"/>
              </a:rPr>
              <a:t>AOP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Vue</a:t>
            </a:r>
            <a:r>
              <a:rPr lang="zh-CN" altLang="en-US" sz="1200" dirty="0">
                <a:latin typeface="Consolas" panose="020B0609020204030204" pitchFamily="49" charset="0"/>
              </a:rPr>
              <a:t>工程化、</a:t>
            </a:r>
            <a:r>
              <a:rPr lang="en-US" altLang="zh-CN" sz="1200" dirty="0">
                <a:latin typeface="Consolas" panose="020B0609020204030204" pitchFamily="49" charset="0"/>
              </a:rPr>
              <a:t>ElementPlus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2EB4560-E9EA-324A-D010-564BC5A66D04}"/>
              </a:ext>
            </a:extLst>
          </p:cNvPr>
          <p:cNvSpPr txBox="1"/>
          <p:nvPr/>
        </p:nvSpPr>
        <p:spPr>
          <a:xfrm>
            <a:off x="9787881" y="1788796"/>
            <a:ext cx="1684560" cy="109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15A0FA"/>
                </a:solidFill>
                <a:latin typeface="Consolas" panose="020B0609020204030204" pitchFamily="49" charset="0"/>
              </a:rPr>
              <a:t>Web</a:t>
            </a:r>
            <a:r>
              <a:rPr lang="zh-CN" altLang="en-US" sz="1400" b="1" dirty="0">
                <a:solidFill>
                  <a:srgbClr val="15A0FA"/>
                </a:solidFill>
                <a:latin typeface="Consolas" panose="020B0609020204030204" pitchFamily="49" charset="0"/>
              </a:rPr>
              <a:t>项目部署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Linux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onsolas" panose="020B0609020204030204" pitchFamily="49" charset="0"/>
              </a:rPr>
              <a:t>Docker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2C9A465-41DC-EB9E-160D-196ABE7E4BA1}"/>
              </a:ext>
            </a:extLst>
          </p:cNvPr>
          <p:cNvSpPr/>
          <p:nvPr/>
        </p:nvSpPr>
        <p:spPr>
          <a:xfrm>
            <a:off x="1180706" y="4327091"/>
            <a:ext cx="1682445" cy="240383"/>
          </a:xfrm>
          <a:prstGeom prst="roundRect">
            <a:avLst/>
          </a:prstGeom>
          <a:solidFill>
            <a:srgbClr val="15A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chemeClr val="bg1"/>
                </a:solidFill>
              </a:rPr>
              <a:t>AI</a:t>
            </a:r>
            <a:r>
              <a:rPr lang="zh-CN" altLang="en-US" sz="1100" dirty="0">
                <a:solidFill>
                  <a:schemeClr val="bg1"/>
                </a:solidFill>
              </a:rPr>
              <a:t>辅助设计页面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29CD353-A3A6-2DC8-161B-DAADB6252CDF}"/>
              </a:ext>
            </a:extLst>
          </p:cNvPr>
          <p:cNvSpPr/>
          <p:nvPr/>
        </p:nvSpPr>
        <p:spPr>
          <a:xfrm>
            <a:off x="1180707" y="4664488"/>
            <a:ext cx="1682445" cy="240383"/>
          </a:xfrm>
          <a:prstGeom prst="roundRect">
            <a:avLst/>
          </a:prstGeom>
          <a:solidFill>
            <a:srgbClr val="15A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AI</a:t>
            </a:r>
            <a:r>
              <a:rPr lang="zh-CN" altLang="en-US" sz="1100" dirty="0">
                <a:solidFill>
                  <a:schemeClr val="bg1"/>
                </a:solidFill>
              </a:rPr>
              <a:t>辅助编码、单元测试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2FC3B66-054E-9A16-6EC6-B29277660B49}"/>
              </a:ext>
            </a:extLst>
          </p:cNvPr>
          <p:cNvSpPr/>
          <p:nvPr/>
        </p:nvSpPr>
        <p:spPr>
          <a:xfrm>
            <a:off x="5169583" y="6072464"/>
            <a:ext cx="2346376" cy="240383"/>
          </a:xfrm>
          <a:prstGeom prst="roundRect">
            <a:avLst/>
          </a:prstGeom>
          <a:solidFill>
            <a:srgbClr val="15A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bg1"/>
                </a:solidFill>
              </a:rPr>
              <a:t>AI</a:t>
            </a:r>
            <a:r>
              <a:rPr lang="zh-CN" altLang="en-US" sz="1100">
                <a:solidFill>
                  <a:schemeClr val="bg1"/>
                </a:solidFill>
              </a:rPr>
              <a:t>辅助编码、程序优化、</a:t>
            </a:r>
            <a:r>
              <a:rPr lang="en-US" altLang="zh-CN" sz="1100">
                <a:solidFill>
                  <a:schemeClr val="bg1"/>
                </a:solidFill>
              </a:rPr>
              <a:t>Bug</a:t>
            </a:r>
            <a:r>
              <a:rPr lang="zh-CN" altLang="en-US" sz="1100">
                <a:solidFill>
                  <a:schemeClr val="bg1"/>
                </a:solidFill>
              </a:rPr>
              <a:t>修复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5D3D40A-556B-88EE-5E33-3D68746E4A37}"/>
              </a:ext>
            </a:extLst>
          </p:cNvPr>
          <p:cNvSpPr/>
          <p:nvPr/>
        </p:nvSpPr>
        <p:spPr>
          <a:xfrm>
            <a:off x="5165723" y="5405082"/>
            <a:ext cx="1511073" cy="240383"/>
          </a:xfrm>
          <a:prstGeom prst="roundRect">
            <a:avLst/>
          </a:prstGeom>
          <a:solidFill>
            <a:srgbClr val="15A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chemeClr val="bg1"/>
                </a:solidFill>
              </a:rPr>
              <a:t>AI</a:t>
            </a:r>
            <a:r>
              <a:rPr lang="zh-CN" altLang="en-US" sz="1100" dirty="0">
                <a:solidFill>
                  <a:schemeClr val="bg1"/>
                </a:solidFill>
              </a:rPr>
              <a:t>辅助设计数据库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432BB81-FF47-77A3-8DC3-447715C05B85}"/>
              </a:ext>
            </a:extLst>
          </p:cNvPr>
          <p:cNvSpPr/>
          <p:nvPr/>
        </p:nvSpPr>
        <p:spPr>
          <a:xfrm>
            <a:off x="5165724" y="5740870"/>
            <a:ext cx="1511072" cy="240383"/>
          </a:xfrm>
          <a:prstGeom prst="roundRect">
            <a:avLst/>
          </a:prstGeom>
          <a:solidFill>
            <a:srgbClr val="15A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chemeClr val="bg1"/>
                </a:solidFill>
              </a:rPr>
              <a:t>AI</a:t>
            </a:r>
            <a:r>
              <a:rPr lang="zh-CN" altLang="en-US" sz="1100" dirty="0">
                <a:solidFill>
                  <a:schemeClr val="bg1"/>
                </a:solidFill>
              </a:rPr>
              <a:t>辅助解释代码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220C1B8E-5B25-225D-2158-A686EE4E6926}"/>
              </a:ext>
            </a:extLst>
          </p:cNvPr>
          <p:cNvSpPr/>
          <p:nvPr/>
        </p:nvSpPr>
        <p:spPr>
          <a:xfrm>
            <a:off x="9846571" y="2971148"/>
            <a:ext cx="1310640" cy="240383"/>
          </a:xfrm>
          <a:prstGeom prst="roundRect">
            <a:avLst/>
          </a:prstGeom>
          <a:solidFill>
            <a:srgbClr val="15A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AI</a:t>
            </a:r>
            <a:r>
              <a:rPr lang="zh-CN" altLang="en-US" sz="1100" dirty="0">
                <a:solidFill>
                  <a:schemeClr val="bg1"/>
                </a:solidFill>
              </a:rPr>
              <a:t>编写部署脚本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B9AB15-FCFD-50E4-DB76-F5AC5A41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3" y="876747"/>
            <a:ext cx="10912969" cy="5832401"/>
          </a:xfrm>
          <a:prstGeom prst="roundRect">
            <a:avLst>
              <a:gd name="adj" fmla="val 394"/>
            </a:avLst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267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C12AD-3D21-67ED-1DB4-0B568630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Vue</a:t>
            </a:r>
            <a:r>
              <a:rPr lang="zh-CN" altLang="en-US"/>
              <a:t>渲染页面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B95E38-CDFB-3C78-3DDC-FBE1EE818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6" y="1088787"/>
            <a:ext cx="10826750" cy="35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33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v-for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55A4FD-BB29-1B76-2E1A-EE571D324BEE}"/>
              </a:ext>
            </a:extLst>
          </p:cNvPr>
          <p:cNvSpPr txBox="1">
            <a:spLocks/>
          </p:cNvSpPr>
          <p:nvPr/>
        </p:nvSpPr>
        <p:spPr>
          <a:xfrm>
            <a:off x="574095" y="1088078"/>
            <a:ext cx="10749598" cy="379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2" indent="-36000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作用：列表渲染，遍历容器的元素或者对象的属性</a:t>
            </a:r>
            <a:endParaRPr lang="en-US" altLang="zh-CN" sz="1600">
              <a:solidFill>
                <a:schemeClr val="tx1">
                  <a:lumMod val="75000"/>
                </a:schemeClr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60000" lvl="2" indent="-36000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 marL="360000" lvl="2" indent="-36000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参数说明：</a:t>
            </a:r>
            <a:endParaRPr lang="en-US" altLang="zh-CN" sz="1600">
              <a:solidFill>
                <a:schemeClr val="tx1">
                  <a:lumMod val="75000"/>
                </a:schemeClr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2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items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为遍历的数组</a:t>
            </a:r>
          </a:p>
          <a:p>
            <a:pPr marL="720000" lvl="2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item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为遍历出来的元素</a:t>
            </a:r>
            <a:endParaRPr lang="en-US" altLang="zh-CN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720000" lvl="2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index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为索引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/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下标，从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0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 ；可以省略，省略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index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</a:rPr>
              <a:t> </a:t>
            </a:r>
            <a:r>
              <a:rPr lang="en-US" altLang="zh-CN">
                <a:solidFill>
                  <a:srgbClr val="0000FF"/>
                </a:solidFill>
                <a:ea typeface="Fira Code" panose="020B0809050000020004" pitchFamily="49" charset="0"/>
              </a:rPr>
              <a:t>v-for</a:t>
            </a:r>
            <a:r>
              <a:rPr lang="en-US" altLang="zh-CN">
                <a:solidFill>
                  <a:srgbClr val="000000"/>
                </a:solidFill>
                <a:ea typeface="Fira Code" panose="020B0809050000020004" pitchFamily="49" charset="0"/>
              </a:rPr>
              <a:t>="item </a:t>
            </a:r>
            <a:r>
              <a:rPr lang="en-US" altLang="zh-CN">
                <a:solidFill>
                  <a:srgbClr val="0000FF"/>
                </a:solidFill>
                <a:ea typeface="Fira Code" panose="020B08090500000200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  <a:ea typeface="Fira Code" panose="020B0809050000020004" pitchFamily="49" charset="0"/>
              </a:rPr>
              <a:t> items</a:t>
            </a:r>
          </a:p>
          <a:p>
            <a:pPr marL="360000" lvl="2" indent="-36000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>
              <a:solidFill>
                <a:schemeClr val="tx1">
                  <a:lumMod val="75000"/>
                </a:schemeClr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8000" lvl="3" indent="-28575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作用：给元素添加的唯一标识，便于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进行列表项的正确排序复用，提升渲染性能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3" indent="-28575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推荐使用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id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作为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key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（唯一），不推荐使用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index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作为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key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（会变化，不对应）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BF71D60-1D46-EC3A-E37A-E02C9DDABCF9}"/>
              </a:ext>
            </a:extLst>
          </p:cNvPr>
          <p:cNvSpPr/>
          <p:nvPr/>
        </p:nvSpPr>
        <p:spPr>
          <a:xfrm>
            <a:off x="1628069" y="1592248"/>
            <a:ext cx="7204116" cy="414964"/>
          </a:xfrm>
          <a:prstGeom prst="roundRect">
            <a:avLst>
              <a:gd name="adj" fmla="val 10149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&lt;tr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v-for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="(item,index)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items" </a:t>
            </a:r>
            <a:r>
              <a:rPr lang="en-US" altLang="zh-CN" sz="1200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:key</a:t>
            </a: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"item.id"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{{item}}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&lt;/tr&gt;</a:t>
            </a:r>
            <a:endParaRPr lang="en-US" altLang="zh-CN" sz="1200" b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A72FE5-3E02-0FBD-9129-E448B989FCDA}"/>
              </a:ext>
            </a:extLst>
          </p:cNvPr>
          <p:cNvGrpSpPr/>
          <p:nvPr/>
        </p:nvGrpSpPr>
        <p:grpSpPr>
          <a:xfrm>
            <a:off x="574095" y="6216847"/>
            <a:ext cx="9409228" cy="373631"/>
            <a:chOff x="654549" y="1834758"/>
            <a:chExt cx="2729861" cy="373631"/>
          </a:xfrm>
        </p:grpSpPr>
        <p:sp>
          <p:nvSpPr>
            <p:cNvPr id="11" name="ComponentBackground1">
              <a:extLst>
                <a:ext uri="{FF2B5EF4-FFF2-40B4-BE49-F238E27FC236}">
                  <a16:creationId xmlns:a16="http://schemas.microsoft.com/office/drawing/2014/main" id="{580D6129-B097-FC53-EC41-B6DD8B3136CA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遍历的数组，必须在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data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中定义； 要想让哪个标签循环展示多次，就在哪个标签上使用 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v-for 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指令 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Shape1">
              <a:extLst>
                <a:ext uri="{FF2B5EF4-FFF2-40B4-BE49-F238E27FC236}">
                  <a16:creationId xmlns:a16="http://schemas.microsoft.com/office/drawing/2014/main" id="{FD87AA00-0FB3-6D82-C1F4-4025FFDDFB7B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742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71C77-5EDE-05DB-0BF5-7DA161E6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FBF86-3A62-D5B3-96BF-F5BEE6A2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Vue</a:t>
            </a:r>
            <a:r>
              <a:rPr lang="zh-CN" altLang="en-US"/>
              <a:t>渲染页面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9DD2E9-6EC7-1E93-FF70-39237E62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6" y="1088787"/>
            <a:ext cx="10826750" cy="35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34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B54C83-2768-0302-1B23-65F2C8900D50}"/>
              </a:ext>
            </a:extLst>
          </p:cNvPr>
          <p:cNvSpPr txBox="1">
            <a:spLocks/>
          </p:cNvSpPr>
          <p:nvPr/>
        </p:nvSpPr>
        <p:spPr>
          <a:xfrm>
            <a:off x="576196" y="916926"/>
            <a:ext cx="10749598" cy="14399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作用：动态为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HTML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标签绑定属性值，如设置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href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src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style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样式等。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语法：</a:t>
            </a:r>
            <a:r>
              <a:rPr lang="en-US" altLang="zh-CN">
                <a:solidFill>
                  <a:srgbClr val="001FEE"/>
                </a:solidFill>
                <a:latin typeface="+mn-ea"/>
                <a:ea typeface="+mn-ea"/>
              </a:rPr>
              <a:t>v-bind:</a:t>
            </a:r>
            <a:r>
              <a:rPr lang="zh-CN" altLang="en-US">
                <a:solidFill>
                  <a:srgbClr val="C00000"/>
                </a:solidFill>
                <a:latin typeface="+mn-ea"/>
                <a:ea typeface="+mn-ea"/>
              </a:rPr>
              <a:t>属性名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="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属性值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"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简化：</a:t>
            </a:r>
            <a:r>
              <a:rPr lang="en-US" altLang="zh-CN">
                <a:solidFill>
                  <a:srgbClr val="001FEE"/>
                </a:solidFill>
                <a:latin typeface="+mn-ea"/>
                <a:ea typeface="+mn-ea"/>
              </a:rPr>
              <a:t>:</a:t>
            </a:r>
            <a:r>
              <a:rPr lang="zh-CN" altLang="en-US">
                <a:solidFill>
                  <a:srgbClr val="C00000"/>
                </a:solidFill>
                <a:latin typeface="+mn-ea"/>
                <a:ea typeface="+mn-ea"/>
              </a:rPr>
              <a:t>属性名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="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属性值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"</a:t>
            </a:r>
            <a:endParaRPr lang="zh-CN" altLang="en-US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0A0AFA9-22A9-0375-07E9-7FFF34171730}"/>
              </a:ext>
            </a:extLst>
          </p:cNvPr>
          <p:cNvSpPr/>
          <p:nvPr/>
        </p:nvSpPr>
        <p:spPr>
          <a:xfrm>
            <a:off x="4463017" y="1498651"/>
            <a:ext cx="5030392" cy="337294"/>
          </a:xfrm>
          <a:prstGeom prst="roundRect">
            <a:avLst>
              <a:gd name="adj" fmla="val 10149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</a:t>
            </a:r>
            <a:r>
              <a:rPr lang="en-US" altLang="zh-CN" sz="1200">
                <a:solidFill>
                  <a:srgbClr val="800000"/>
                </a:solidFill>
                <a:ea typeface="Fira Code" panose="020B0809050000020004" pitchFamily="49" charset="0"/>
              </a:rPr>
              <a:t>img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200" b="0">
                <a:solidFill>
                  <a:srgbClr val="3333FF"/>
                </a:solidFill>
                <a:effectLst/>
                <a:ea typeface="Fira Code" panose="020B0809050000020004" pitchFamily="49" charset="0"/>
              </a:rPr>
              <a:t>v-bind</a:t>
            </a:r>
            <a:r>
              <a:rPr lang="en-US" altLang="zh-CN" sz="1200">
                <a:solidFill>
                  <a:srgbClr val="0000FF"/>
                </a:solidFill>
                <a:ea typeface="Fira Code" panose="020B0809050000020004" pitchFamily="49" charset="0"/>
              </a:rPr>
              <a:t>:src</a:t>
            </a:r>
            <a:r>
              <a:rPr lang="en-US" altLang="zh-CN" sz="1200">
                <a:solidFill>
                  <a:srgbClr val="000000"/>
                </a:solidFill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"item.image" </a:t>
            </a:r>
            <a:r>
              <a:rPr lang="en-US" altLang="zh-CN" sz="1200" b="0">
                <a:solidFill>
                  <a:srgbClr val="3333FF"/>
                </a:solidFill>
                <a:effectLst/>
                <a:ea typeface="Fira Code" panose="020B0809050000020004" pitchFamily="49" charset="0"/>
              </a:rPr>
              <a:t>width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Fira Code" panose="020B0809050000020004" pitchFamily="49" charset="0"/>
              </a:rPr>
              <a:t>"30px"</a:t>
            </a:r>
            <a:r>
              <a:rPr lang="en-US" altLang="zh-CN" sz="1200">
                <a:solidFill>
                  <a:srgbClr val="800000"/>
                </a:solidFill>
                <a:ea typeface="Fira Code" panose="020B0809050000020004" pitchFamily="49" charset="0"/>
              </a:rPr>
              <a:t>&gt;</a:t>
            </a:r>
            <a:endParaRPr lang="en-US" altLang="zh-CN" sz="12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1B4567F-E73E-AF8E-FF6D-313E676DFF94}"/>
              </a:ext>
            </a:extLst>
          </p:cNvPr>
          <p:cNvSpPr/>
          <p:nvPr/>
        </p:nvSpPr>
        <p:spPr>
          <a:xfrm>
            <a:off x="4463017" y="2019601"/>
            <a:ext cx="5030392" cy="337294"/>
          </a:xfrm>
          <a:prstGeom prst="roundRect">
            <a:avLst>
              <a:gd name="adj" fmla="val 10149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</a:t>
            </a:r>
            <a:r>
              <a:rPr lang="en-US" altLang="zh-CN" sz="1200">
                <a:solidFill>
                  <a:srgbClr val="800000"/>
                </a:solidFill>
                <a:ea typeface="Fira Code" panose="020B0809050000020004" pitchFamily="49" charset="0"/>
              </a:rPr>
              <a:t>img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rgbClr val="0000FF"/>
                </a:solidFill>
                <a:ea typeface="Fira Code" panose="020B0809050000020004" pitchFamily="49" charset="0"/>
              </a:rPr>
              <a:t>:src</a:t>
            </a:r>
            <a:r>
              <a:rPr lang="en-US" altLang="zh-CN" sz="1200">
                <a:solidFill>
                  <a:srgbClr val="000000"/>
                </a:solidFill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"item.image" </a:t>
            </a:r>
            <a:r>
              <a:rPr lang="en-US" altLang="zh-CN" sz="1200" b="0">
                <a:solidFill>
                  <a:srgbClr val="3333FF"/>
                </a:solidFill>
                <a:effectLst/>
                <a:ea typeface="Fira Code" panose="020B0809050000020004" pitchFamily="49" charset="0"/>
              </a:rPr>
              <a:t>width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Fira Code" panose="020B0809050000020004" pitchFamily="49" charset="0"/>
              </a:rPr>
              <a:t>"30px"</a:t>
            </a:r>
            <a:r>
              <a:rPr lang="en-US" altLang="zh-CN" sz="1200">
                <a:solidFill>
                  <a:srgbClr val="800000"/>
                </a:solidFill>
                <a:ea typeface="Fira Code" panose="020B0809050000020004" pitchFamily="49" charset="0"/>
              </a:rPr>
              <a:t>&gt;</a:t>
            </a:r>
            <a:endParaRPr lang="en-US" altLang="zh-CN" sz="12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F402E7-42B0-5AE9-8635-8529F75D6BB0}"/>
              </a:ext>
            </a:extLst>
          </p:cNvPr>
          <p:cNvGrpSpPr/>
          <p:nvPr/>
        </p:nvGrpSpPr>
        <p:grpSpPr>
          <a:xfrm>
            <a:off x="576196" y="6206274"/>
            <a:ext cx="9409228" cy="373631"/>
            <a:chOff x="654549" y="1834758"/>
            <a:chExt cx="2729861" cy="373631"/>
          </a:xfrm>
        </p:grpSpPr>
        <p:sp>
          <p:nvSpPr>
            <p:cNvPr id="12" name="ComponentBackground1">
              <a:extLst>
                <a:ext uri="{FF2B5EF4-FFF2-40B4-BE49-F238E27FC236}">
                  <a16:creationId xmlns:a16="http://schemas.microsoft.com/office/drawing/2014/main" id="{3B1AB230-1842-1019-9DB1-8CF3BB23FFF6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动态的为标签的属性绑定值，不能使用插值表达式，得使用 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v-bind 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指令。且绑定的数据，必须在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data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中定义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Shape1">
              <a:extLst>
                <a:ext uri="{FF2B5EF4-FFF2-40B4-BE49-F238E27FC236}">
                  <a16:creationId xmlns:a16="http://schemas.microsoft.com/office/drawing/2014/main" id="{59883E64-5519-2CA9-2198-FD02A19B4E78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90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BDB83-2C5F-F2DB-B950-A255E682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5D0F8-7949-E7F0-6AD0-8E43DF37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Vue</a:t>
            </a:r>
            <a:r>
              <a:rPr lang="zh-CN" altLang="en-US"/>
              <a:t>渲染页面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83500A-2F3A-FF56-F48A-5AA35C80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6" y="1088787"/>
            <a:ext cx="10826750" cy="35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93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v-if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1A1A27-2140-20B1-1DFF-2D2389E3DDF0}"/>
              </a:ext>
            </a:extLst>
          </p:cNvPr>
          <p:cNvSpPr txBox="1">
            <a:spLocks/>
          </p:cNvSpPr>
          <p:nvPr/>
        </p:nvSpPr>
        <p:spPr>
          <a:xfrm>
            <a:off x="707020" y="1088078"/>
            <a:ext cx="6469848" cy="25812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作用：这两类指令，都是用来控制元素的显示与隐藏的</a:t>
            </a:r>
            <a:endParaRPr lang="en-US" altLang="zh-CN" sz="16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v-if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v-if="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，表达式值为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true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，显示；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false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，隐藏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原理：</a:t>
            </a:r>
            <a:r>
              <a:rPr lang="zh-CN" altLang="en-US" sz="1400">
                <a:solidFill>
                  <a:srgbClr val="15A0FA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基于条件判断，来控制创建或移除元素节点（条件渲染）</a:t>
            </a:r>
            <a:endParaRPr lang="en-US" altLang="zh-CN" sz="1400">
              <a:solidFill>
                <a:srgbClr val="15A0FA"/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场景：要么显示，要么不显示，不频繁切换的场景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其它：可以配合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v-else-if / v-else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进行链式调用条件判断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CE62FF-76FE-F04D-0805-6AC9ACCB0F1C}"/>
              </a:ext>
            </a:extLst>
          </p:cNvPr>
          <p:cNvSpPr/>
          <p:nvPr/>
        </p:nvSpPr>
        <p:spPr>
          <a:xfrm>
            <a:off x="7341861" y="1002119"/>
            <a:ext cx="4304251" cy="1086657"/>
          </a:xfrm>
          <a:prstGeom prst="roundRect">
            <a:avLst>
              <a:gd name="adj" fmla="val 4158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 b="0">
                <a:solidFill>
                  <a:srgbClr val="962E2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&lt;span </a:t>
            </a:r>
            <a:r>
              <a:rPr lang="en-US" altLang="zh-CN" sz="1200" b="0">
                <a:solidFill>
                  <a:srgbClr val="3333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v-if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="gender == 1"</a:t>
            </a:r>
            <a:r>
              <a:rPr lang="en-US" altLang="zh-CN" sz="1200" b="0">
                <a:solidFill>
                  <a:srgbClr val="962E2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男生</a:t>
            </a:r>
            <a:r>
              <a:rPr lang="en-US" altLang="zh-CN" sz="1200" b="0">
                <a:solidFill>
                  <a:srgbClr val="962E2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&lt;/span&gt;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200">
              <a:solidFill>
                <a:srgbClr val="962E2E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200">
              <a:solidFill>
                <a:srgbClr val="962E2E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AD52D58-D025-D9C9-2670-A732AB81D4BF}"/>
              </a:ext>
            </a:extLst>
          </p:cNvPr>
          <p:cNvSpPr/>
          <p:nvPr/>
        </p:nvSpPr>
        <p:spPr>
          <a:xfrm>
            <a:off x="7353769" y="1389799"/>
            <a:ext cx="4127350" cy="674281"/>
          </a:xfrm>
          <a:prstGeom prst="roundRect">
            <a:avLst>
              <a:gd name="adj" fmla="val 4158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&lt;span </a:t>
            </a:r>
            <a:r>
              <a:rPr lang="en-US" altLang="zh-CN" sz="1200">
                <a:solidFill>
                  <a:srgbClr val="3333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v-else-if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="gender == 2"</a:t>
            </a: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女生</a:t>
            </a: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&lt;/span&gt;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&lt;span </a:t>
            </a:r>
            <a:r>
              <a:rPr lang="en-US" altLang="zh-CN" sz="1200">
                <a:solidFill>
                  <a:srgbClr val="3333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v-else</a:t>
            </a: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未知</a:t>
            </a: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&lt;/span&gt;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0DE07-220B-CD4E-52A9-9D40B3774FE4}"/>
              </a:ext>
            </a:extLst>
          </p:cNvPr>
          <p:cNvGrpSpPr/>
          <p:nvPr/>
        </p:nvGrpSpPr>
        <p:grpSpPr>
          <a:xfrm>
            <a:off x="707020" y="6242808"/>
            <a:ext cx="9409228" cy="373631"/>
            <a:chOff x="654549" y="1834758"/>
            <a:chExt cx="2729861" cy="373631"/>
          </a:xfrm>
        </p:grpSpPr>
        <p:sp>
          <p:nvSpPr>
            <p:cNvPr id="10" name="ComponentBackground1">
              <a:extLst>
                <a:ext uri="{FF2B5EF4-FFF2-40B4-BE49-F238E27FC236}">
                  <a16:creationId xmlns:a16="http://schemas.microsoft.com/office/drawing/2014/main" id="{DCECEF5B-0D0B-8D84-E294-DE3CEA7C2505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272401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v-else-if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必须出现在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v-if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之后，可以出现多个； 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v-else 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必须出现在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v-if/v-else-if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之后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Shape1">
              <a:extLst>
                <a:ext uri="{FF2B5EF4-FFF2-40B4-BE49-F238E27FC236}">
                  <a16:creationId xmlns:a16="http://schemas.microsoft.com/office/drawing/2014/main" id="{C20488EF-948E-E005-598E-ECFB2DBBB1C5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5904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D31D9-7A4F-3E66-51FB-9AEB817E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BD72A-D3C9-9C07-997B-D1EFE930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Vue</a:t>
            </a:r>
            <a:r>
              <a:rPr lang="zh-CN" altLang="en-US"/>
              <a:t>渲染页面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7D1BA5-97E7-B2F6-AF1D-4E34B7E0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6" y="1088787"/>
            <a:ext cx="10826750" cy="35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080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C8698BE3-0BB2-4485-330D-D7B9A178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288" y="2294266"/>
            <a:ext cx="6946901" cy="1727501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endParaRPr lang="zh-CN" altLang="en-US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F7A8C3F-9EDE-8458-830B-A6F415878C38}"/>
              </a:ext>
            </a:extLst>
          </p:cNvPr>
          <p:cNvSpPr txBox="1">
            <a:spLocks/>
          </p:cNvSpPr>
          <p:nvPr/>
        </p:nvSpPr>
        <p:spPr>
          <a:xfrm>
            <a:off x="624893" y="1149158"/>
            <a:ext cx="10698800" cy="10562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作用：在表单元素上使用，</a:t>
            </a:r>
            <a:r>
              <a:rPr lang="zh-CN" altLang="en-US" sz="16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双向数据绑定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。可以方便的 </a:t>
            </a:r>
            <a:r>
              <a:rPr lang="zh-CN" altLang="en-US" sz="1600">
                <a:solidFill>
                  <a:srgbClr val="15A0FA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 或 设置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表单项数据 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v-model="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  <a:endParaRPr lang="zh-CN" altLang="en-US" sz="16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!!组合 9">
            <a:extLst>
              <a:ext uri="{FF2B5EF4-FFF2-40B4-BE49-F238E27FC236}">
                <a16:creationId xmlns:a16="http://schemas.microsoft.com/office/drawing/2014/main" id="{3949D34A-DA3A-8351-76C1-4A4B0F530F35}"/>
              </a:ext>
            </a:extLst>
          </p:cNvPr>
          <p:cNvGrpSpPr/>
          <p:nvPr/>
        </p:nvGrpSpPr>
        <p:grpSpPr>
          <a:xfrm>
            <a:off x="1028551" y="2321862"/>
            <a:ext cx="3543448" cy="3122511"/>
            <a:chOff x="2297722" y="3660319"/>
            <a:chExt cx="3940123" cy="3122511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07FDBE7-495A-EE3F-0D98-D68CDF24C1F0}"/>
                </a:ext>
              </a:extLst>
            </p:cNvPr>
            <p:cNvSpPr/>
            <p:nvPr/>
          </p:nvSpPr>
          <p:spPr>
            <a:xfrm>
              <a:off x="2297723" y="3660319"/>
              <a:ext cx="3940122" cy="3122511"/>
            </a:xfrm>
            <a:prstGeom prst="roundRect">
              <a:avLst>
                <a:gd name="adj" fmla="val 229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795E26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createApp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({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100" b="0">
                  <a:solidFill>
                    <a:srgbClr val="795E26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data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</a:t>
              </a:r>
              <a:r>
                <a:rPr lang="en-US" altLang="zh-CN" sz="1100" b="0">
                  <a:solidFill>
                    <a:srgbClr val="AF00DB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return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</a:t>
              </a:r>
              <a:r>
                <a:rPr lang="en-US" altLang="zh-CN" sz="1100" b="0">
                  <a:solidFill>
                    <a:srgbClr val="008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lang="zh-CN" altLang="en-US" sz="1100" b="0">
                  <a:solidFill>
                    <a:srgbClr val="008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定义数据模型，采集员工搜索表单数据</a:t>
              </a:r>
              <a:endParaRPr lang="zh-CN" altLang="en-US" sz="11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       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100" b="0">
                  <a:solidFill>
                    <a:srgbClr val="00108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name: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  </a:t>
              </a:r>
              <a:r>
                <a:rPr lang="en-US" altLang="zh-CN" sz="1100" b="0">
                  <a:solidFill>
                    <a:srgbClr val="00108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gender: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  </a:t>
              </a:r>
              <a:r>
                <a:rPr lang="en-US" altLang="zh-CN" sz="1100" b="0">
                  <a:solidFill>
                    <a:srgbClr val="00108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job: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1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''</a:t>
              </a:r>
              <a:endPara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      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}).</a:t>
              </a:r>
              <a:r>
                <a:rPr lang="en-US" altLang="zh-CN" sz="1100" b="0">
                  <a:solidFill>
                    <a:srgbClr val="795E26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mount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'#container'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)</a:t>
              </a: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8D32B69A-1B8C-415E-6D0E-EAD5EF3813C6}"/>
                </a:ext>
              </a:extLst>
            </p:cNvPr>
            <p:cNvSpPr/>
            <p:nvPr/>
          </p:nvSpPr>
          <p:spPr>
            <a:xfrm>
              <a:off x="2297722" y="3660322"/>
              <a:ext cx="394012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57B300D-6B3D-9BE2-FF50-A5D9460C838C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4C30550-3E9F-2C18-0D13-63AA41B15317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D43C259-6362-A53A-C198-BCCE33727B65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3A643F3-8EA4-D164-52EC-68BA0057CCE2}"/>
              </a:ext>
            </a:extLst>
          </p:cNvPr>
          <p:cNvSpPr/>
          <p:nvPr/>
        </p:nvSpPr>
        <p:spPr>
          <a:xfrm>
            <a:off x="4828278" y="4257747"/>
            <a:ext cx="6726922" cy="330827"/>
          </a:xfrm>
          <a:prstGeom prst="roundRect">
            <a:avLst>
              <a:gd name="adj" fmla="val 7578"/>
            </a:avLst>
          </a:prstGeom>
          <a:solidFill>
            <a:srgbClr val="F6F6F6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zh-CN" sz="11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&lt;input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type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"text"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id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"name"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v-model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"name"</a:t>
            </a:r>
            <a:r>
              <a:rPr lang="en-US" altLang="zh-CN" sz="11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endParaRPr lang="en-US" altLang="zh-CN" sz="1100" b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BE50C95-5CB7-31C4-A867-A2CA9A07CC9B}"/>
              </a:ext>
            </a:extLst>
          </p:cNvPr>
          <p:cNvSpPr/>
          <p:nvPr/>
        </p:nvSpPr>
        <p:spPr>
          <a:xfrm>
            <a:off x="1841052" y="3863365"/>
            <a:ext cx="959223" cy="27019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B49AB3C-4665-6F29-22A8-208564CAEC17}"/>
              </a:ext>
            </a:extLst>
          </p:cNvPr>
          <p:cNvSpPr/>
          <p:nvPr/>
        </p:nvSpPr>
        <p:spPr>
          <a:xfrm>
            <a:off x="5074022" y="2375205"/>
            <a:ext cx="1488141" cy="256534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9B1CF415-DD97-C329-01E0-A9DBE2E9178A}"/>
              </a:ext>
            </a:extLst>
          </p:cNvPr>
          <p:cNvCxnSpPr>
            <a:stCxn id="19" idx="2"/>
            <a:endCxn id="18" idx="6"/>
          </p:cNvCxnSpPr>
          <p:nvPr/>
        </p:nvCxnSpPr>
        <p:spPr>
          <a:xfrm rot="5400000">
            <a:off x="3625824" y="1806190"/>
            <a:ext cx="1366721" cy="3017818"/>
          </a:xfrm>
          <a:prstGeom prst="curvedConnector2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B40C34D3-CF5B-6D3C-3778-4D1019FF2FE3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rot="5400000" flipH="1" flipV="1">
            <a:off x="3017397" y="1806740"/>
            <a:ext cx="1359893" cy="2753358"/>
          </a:xfrm>
          <a:prstGeom prst="curvedConnector2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F9D444-56C7-E2FD-B392-0EB599484154}"/>
              </a:ext>
            </a:extLst>
          </p:cNvPr>
          <p:cNvGrpSpPr/>
          <p:nvPr/>
        </p:nvGrpSpPr>
        <p:grpSpPr>
          <a:xfrm>
            <a:off x="974364" y="6310085"/>
            <a:ext cx="10580836" cy="373631"/>
            <a:chOff x="654549" y="1834758"/>
            <a:chExt cx="3069775" cy="373631"/>
          </a:xfrm>
        </p:grpSpPr>
        <p:sp>
          <p:nvSpPr>
            <p:cNvPr id="16" name="ComponentBackground1">
              <a:extLst>
                <a:ext uri="{FF2B5EF4-FFF2-40B4-BE49-F238E27FC236}">
                  <a16:creationId xmlns:a16="http://schemas.microsoft.com/office/drawing/2014/main" id="{207CC1F6-1F19-2162-85A4-C0070CFC44C2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3063924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v-model 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中绑定的变量，必须在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data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中定义。</a:t>
              </a:r>
              <a:endParaRPr lang="en-US" altLang="zh-CN" sz="1200">
                <a:solidFill>
                  <a:schemeClr val="bg2">
                    <a:lumMod val="10000"/>
                  </a:schemeClr>
                </a:solidFill>
                <a:cs typeface="阿里巴巴普惠体" panose="00020600040101010101" pitchFamily="18" charset="-122"/>
              </a:endParaRPr>
            </a:p>
          </p:txBody>
        </p:sp>
        <p:sp>
          <p:nvSpPr>
            <p:cNvPr id="23" name="Shape1">
              <a:extLst>
                <a:ext uri="{FF2B5EF4-FFF2-40B4-BE49-F238E27FC236}">
                  <a16:creationId xmlns:a16="http://schemas.microsoft.com/office/drawing/2014/main" id="{2F29A301-5424-A7F4-EBF6-C07009960F48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1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36BC9-2028-3A61-D687-05B8F167E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1AE2A-CAD9-D268-0B82-C791BF01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Vue</a:t>
            </a:r>
            <a:r>
              <a:rPr lang="zh-CN" altLang="en-US"/>
              <a:t>渲染页面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29EF16-2FFE-8619-DA82-0D752148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6" y="1088787"/>
            <a:ext cx="10826750" cy="35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76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211EB1-0200-6E6C-2E46-41E9DEE08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574" y="1073598"/>
            <a:ext cx="6236114" cy="1550748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v-on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E2496C-4A1D-81BB-B9A7-F2B1D3CE678F}"/>
              </a:ext>
            </a:extLst>
          </p:cNvPr>
          <p:cNvSpPr txBox="1">
            <a:spLocks/>
          </p:cNvSpPr>
          <p:nvPr/>
        </p:nvSpPr>
        <p:spPr>
          <a:xfrm>
            <a:off x="639163" y="1097043"/>
            <a:ext cx="5098248" cy="1927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作用：为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标签绑定事件（添加事件监听）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v-on: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事件名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="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</a:p>
          <a:p>
            <a:pPr marL="540000"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简写为  </a:t>
            </a: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@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事件名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="…"</a:t>
            </a:r>
            <a:endParaRPr lang="zh-CN" altLang="en-US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" name="!!组合 9">
            <a:extLst>
              <a:ext uri="{FF2B5EF4-FFF2-40B4-BE49-F238E27FC236}">
                <a16:creationId xmlns:a16="http://schemas.microsoft.com/office/drawing/2014/main" id="{C043BD80-B160-0894-C68F-158D2C0B0611}"/>
              </a:ext>
            </a:extLst>
          </p:cNvPr>
          <p:cNvGrpSpPr/>
          <p:nvPr/>
        </p:nvGrpSpPr>
        <p:grpSpPr>
          <a:xfrm>
            <a:off x="1143535" y="3105460"/>
            <a:ext cx="5584547" cy="1386294"/>
            <a:chOff x="2297723" y="3660321"/>
            <a:chExt cx="5584547" cy="138629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7ADD3AB-C020-8681-F977-CB62082FC58F}"/>
                </a:ext>
              </a:extLst>
            </p:cNvPr>
            <p:cNvSpPr/>
            <p:nvPr/>
          </p:nvSpPr>
          <p:spPr>
            <a:xfrm>
              <a:off x="2297723" y="3660321"/>
              <a:ext cx="5584547" cy="1386294"/>
            </a:xfrm>
            <a:prstGeom prst="roundRect">
              <a:avLst>
                <a:gd name="adj" fmla="val 666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&lt;div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id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"app"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&lt;button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type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>
                  <a:solidFill>
                    <a:srgbClr val="0000FF"/>
                  </a:solidFill>
                  <a:ea typeface="Fira Code" panose="020B0809050000020004" pitchFamily="49" charset="0"/>
                </a:rPr>
                <a:t>"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button</a:t>
              </a:r>
              <a:r>
                <a:rPr lang="en-US" altLang="zh-CN" sz="1100">
                  <a:solidFill>
                    <a:srgbClr val="0000FF"/>
                  </a:solidFill>
                  <a:ea typeface="Fira Code" panose="020B0809050000020004" pitchFamily="49" charset="0"/>
                </a:rPr>
                <a:t>"</a:t>
              </a: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v-on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: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click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"search"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r>
                <a:rPr lang="zh-CN" altLang="en-US" sz="1100" b="0">
                  <a:solidFill>
                    <a:schemeClr val="tx1"/>
                  </a:solidFill>
                  <a:effectLst/>
                  <a:ea typeface="Fira Code" panose="020B0809050000020004" pitchFamily="49" charset="0"/>
                </a:rPr>
                <a:t>查询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&lt;/button&gt;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   &lt;button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type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>
                  <a:solidFill>
                    <a:srgbClr val="0000FF"/>
                  </a:solidFill>
                  <a:ea typeface="Fira Code" panose="020B0809050000020004" pitchFamily="49" charset="0"/>
                </a:rPr>
                <a:t>"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button</a:t>
              </a:r>
              <a:r>
                <a:rPr lang="en-US" altLang="zh-CN" sz="1100">
                  <a:solidFill>
                    <a:srgbClr val="0000FF"/>
                  </a:solidFill>
                  <a:ea typeface="Fira Code" panose="020B0809050000020004" pitchFamily="49" charset="0"/>
                </a:rPr>
                <a:t>"</a:t>
              </a:r>
              <a:r>
                <a:rPr lang="zh-CN" altLang="en-US" sz="1100" b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@click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"clear"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r>
                <a:rPr lang="zh-CN" altLang="en-US" sz="1100">
                  <a:solidFill>
                    <a:schemeClr val="tx1"/>
                  </a:solidFill>
                  <a:ea typeface="Fira Code" panose="020B0809050000020004" pitchFamily="49" charset="0"/>
                </a:rPr>
                <a:t>清空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&lt;/button&gt;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&lt;/div&gt;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596F8955-536B-7C90-AC68-3E2A6E1BE204}"/>
                </a:ext>
              </a:extLst>
            </p:cNvPr>
            <p:cNvSpPr/>
            <p:nvPr/>
          </p:nvSpPr>
          <p:spPr>
            <a:xfrm>
              <a:off x="2297723" y="3660322"/>
              <a:ext cx="5584547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732CC95-5FFC-E256-97BA-00D59BF1E373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A09898B-ED12-86F1-81DF-5CDC3B6AB44A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F19D4A2-1299-0691-3C2F-F9A9723F141A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11" name="!!组合 9">
            <a:extLst>
              <a:ext uri="{FF2B5EF4-FFF2-40B4-BE49-F238E27FC236}">
                <a16:creationId xmlns:a16="http://schemas.microsoft.com/office/drawing/2014/main" id="{67570655-FE2A-52CC-9FDE-4283F3542249}"/>
              </a:ext>
            </a:extLst>
          </p:cNvPr>
          <p:cNvGrpSpPr/>
          <p:nvPr/>
        </p:nvGrpSpPr>
        <p:grpSpPr>
          <a:xfrm>
            <a:off x="7277983" y="2767460"/>
            <a:ext cx="4555429" cy="3565754"/>
            <a:chOff x="2297723" y="3660321"/>
            <a:chExt cx="4555429" cy="3565754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335E37F-F6FC-2DC8-8BAE-030124FBBF1A}"/>
                </a:ext>
              </a:extLst>
            </p:cNvPr>
            <p:cNvSpPr/>
            <p:nvPr/>
          </p:nvSpPr>
          <p:spPr>
            <a:xfrm>
              <a:off x="2297724" y="3660321"/>
              <a:ext cx="4555428" cy="3565754"/>
            </a:xfrm>
            <a:prstGeom prst="roundRect">
              <a:avLst>
                <a:gd name="adj" fmla="val 143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 const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app = createApp({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data()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  </a:t>
              </a:r>
              <a:r>
                <a:rPr lang="en-US" altLang="zh-CN" sz="1100" b="0">
                  <a:solidFill>
                    <a:srgbClr val="00B050"/>
                  </a:solidFill>
                  <a:effectLst/>
                  <a:ea typeface="Fira Code" panose="020B0809050000020004" pitchFamily="49" charset="0"/>
                </a:rPr>
                <a:t>//...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},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methods: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search()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  console.log(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zh-CN" altLang="en-US" sz="1100">
                  <a:solidFill>
                    <a:srgbClr val="A31515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},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        clear()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          console.log(</a:t>
              </a:r>
              <a:r>
                <a:rPr lang="en-US" altLang="zh-CN" sz="1100">
                  <a:solidFill>
                    <a:srgbClr val="A31515"/>
                  </a:solidFill>
                  <a:ea typeface="Fira Code" panose="020B0809050000020004" pitchFamily="49" charset="0"/>
                </a:rPr>
                <a:t>'</a:t>
              </a:r>
              <a:r>
                <a:rPr lang="zh-CN" altLang="en-US" sz="1100">
                  <a:solidFill>
                    <a:srgbClr val="A31515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清空</a:t>
              </a:r>
              <a:r>
                <a:rPr lang="en-US" altLang="zh-CN" sz="1100">
                  <a:solidFill>
                    <a:srgbClr val="A31515"/>
                  </a:solidFill>
                  <a:ea typeface="Fira Code" panose="020B0809050000020004" pitchFamily="49" charset="0"/>
                </a:rPr>
                <a:t>'</a:t>
              </a: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        }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}).mount(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"#app"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1F8292D7-89E8-7358-E7C8-335BCA1555E7}"/>
                </a:ext>
              </a:extLst>
            </p:cNvPr>
            <p:cNvSpPr/>
            <p:nvPr/>
          </p:nvSpPr>
          <p:spPr>
            <a:xfrm>
              <a:off x="2297723" y="3660322"/>
              <a:ext cx="4555429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4A7A6C5-1C86-E6E9-EEB8-511987FC7796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900CB28-BF76-7DF7-216B-BA6D8AA8DB6D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F782669-98AE-B6F4-21FE-6B22ECABE23B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37CF9D21-85D4-3340-ACC2-41E0A8DF82F9}"/>
              </a:ext>
            </a:extLst>
          </p:cNvPr>
          <p:cNvSpPr/>
          <p:nvPr/>
        </p:nvSpPr>
        <p:spPr>
          <a:xfrm>
            <a:off x="7277983" y="4302940"/>
            <a:ext cx="4555429" cy="1481461"/>
          </a:xfrm>
          <a:prstGeom prst="rect">
            <a:avLst/>
          </a:prstGeom>
          <a:solidFill>
            <a:srgbClr val="00B05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F18A5D-A965-178A-077A-530519AE384E}"/>
              </a:ext>
            </a:extLst>
          </p:cNvPr>
          <p:cNvCxnSpPr>
            <a:cxnSpLocks/>
          </p:cNvCxnSpPr>
          <p:nvPr/>
        </p:nvCxnSpPr>
        <p:spPr>
          <a:xfrm>
            <a:off x="10922896" y="1426136"/>
            <a:ext cx="68453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0BCA0D8-6D32-6759-E110-AA4B3E604CD9}"/>
              </a:ext>
            </a:extLst>
          </p:cNvPr>
          <p:cNvGrpSpPr/>
          <p:nvPr/>
        </p:nvGrpSpPr>
        <p:grpSpPr>
          <a:xfrm>
            <a:off x="974364" y="6310085"/>
            <a:ext cx="10580836" cy="373631"/>
            <a:chOff x="654549" y="1834758"/>
            <a:chExt cx="3069775" cy="373631"/>
          </a:xfrm>
        </p:grpSpPr>
        <p:sp>
          <p:nvSpPr>
            <p:cNvPr id="25" name="ComponentBackground1">
              <a:extLst>
                <a:ext uri="{FF2B5EF4-FFF2-40B4-BE49-F238E27FC236}">
                  <a16:creationId xmlns:a16="http://schemas.microsoft.com/office/drawing/2014/main" id="{777F9F57-CC64-CEBE-7F2B-FF4D9BE04B18}"/>
                </a:ext>
              </a:extLst>
            </p:cNvPr>
            <p:cNvSpPr>
              <a:spLocks/>
            </p:cNvSpPr>
            <p:nvPr/>
          </p:nvSpPr>
          <p:spPr>
            <a:xfrm>
              <a:off x="660400" y="1834758"/>
              <a:ext cx="3063924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r>
                <a:rPr lang="zh-CN" altLang="en-US" sz="12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注意：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methods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函数中的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this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指向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Vue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实例，可以通过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this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获取到</a:t>
              </a: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data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  <a:cs typeface="阿里巴巴普惠体" panose="00020600040101010101" pitchFamily="18" charset="-122"/>
                </a:rPr>
                <a:t>中定义的数据。</a:t>
              </a:r>
              <a:endParaRPr lang="en-US" altLang="zh-CN" sz="1200">
                <a:solidFill>
                  <a:schemeClr val="bg2">
                    <a:lumMod val="10000"/>
                  </a:schemeClr>
                </a:solidFill>
                <a:cs typeface="阿里巴巴普惠体" panose="00020600040101010101" pitchFamily="18" charset="-122"/>
              </a:endParaRPr>
            </a:p>
          </p:txBody>
        </p:sp>
        <p:sp>
          <p:nvSpPr>
            <p:cNvPr id="26" name="Shape1">
              <a:extLst>
                <a:ext uri="{FF2B5EF4-FFF2-40B4-BE49-F238E27FC236}">
                  <a16:creationId xmlns:a16="http://schemas.microsoft.com/office/drawing/2014/main" id="{6B0F92FA-7244-B15D-86E5-BB04FD8A97D3}"/>
                </a:ext>
              </a:extLst>
            </p:cNvPr>
            <p:cNvSpPr/>
            <p:nvPr/>
          </p:nvSpPr>
          <p:spPr>
            <a:xfrm>
              <a:off x="654549" y="1857887"/>
              <a:ext cx="12766" cy="32737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34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F3D3E3-B33D-8311-D3FE-A7673E400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开发</a:t>
            </a:r>
          </a:p>
        </p:txBody>
      </p:sp>
      <p:cxnSp>
        <p:nvCxnSpPr>
          <p:cNvPr id="6" name="Straight Connector 21">
            <a:extLst>
              <a:ext uri="{FF2B5EF4-FFF2-40B4-BE49-F238E27FC236}">
                <a16:creationId xmlns:a16="http://schemas.microsoft.com/office/drawing/2014/main" id="{145797FF-9D19-52AD-7DC0-12B36ADFF879}"/>
              </a:ext>
            </a:extLst>
          </p:cNvPr>
          <p:cNvCxnSpPr>
            <a:cxnSpLocks/>
          </p:cNvCxnSpPr>
          <p:nvPr/>
        </p:nvCxnSpPr>
        <p:spPr>
          <a:xfrm>
            <a:off x="2833324" y="2793704"/>
            <a:ext cx="0" cy="31614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83">
            <a:extLst>
              <a:ext uri="{FF2B5EF4-FFF2-40B4-BE49-F238E27FC236}">
                <a16:creationId xmlns:a16="http://schemas.microsoft.com/office/drawing/2014/main" id="{6EC733F0-86A3-94F8-CDCC-9C3B9ABD9E63}"/>
              </a:ext>
            </a:extLst>
          </p:cNvPr>
          <p:cNvSpPr>
            <a:spLocks noEditPoints="1"/>
          </p:cNvSpPr>
          <p:nvPr/>
        </p:nvSpPr>
        <p:spPr bwMode="auto">
          <a:xfrm>
            <a:off x="1428558" y="2694129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rgbClr val="A6A6A6"/>
          </a:solidFill>
          <a:ln w="127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7514B524-113D-9DC2-C3DE-32697C94A3B3}"/>
              </a:ext>
            </a:extLst>
          </p:cNvPr>
          <p:cNvCxnSpPr>
            <a:cxnSpLocks/>
          </p:cNvCxnSpPr>
          <p:nvPr/>
        </p:nvCxnSpPr>
        <p:spPr>
          <a:xfrm>
            <a:off x="4920842" y="2793704"/>
            <a:ext cx="0" cy="3161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A207916C-1875-246A-6046-C1803E6C28D0}"/>
              </a:ext>
            </a:extLst>
          </p:cNvPr>
          <p:cNvCxnSpPr>
            <a:cxnSpLocks/>
          </p:cNvCxnSpPr>
          <p:nvPr/>
        </p:nvCxnSpPr>
        <p:spPr>
          <a:xfrm>
            <a:off x="7008360" y="2793704"/>
            <a:ext cx="0" cy="3161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evron 17">
            <a:extLst>
              <a:ext uri="{FF2B5EF4-FFF2-40B4-BE49-F238E27FC236}">
                <a16:creationId xmlns:a16="http://schemas.microsoft.com/office/drawing/2014/main" id="{70CC0D31-EC30-F85F-585D-173FDF63492A}"/>
              </a:ext>
            </a:extLst>
          </p:cNvPr>
          <p:cNvSpPr/>
          <p:nvPr/>
        </p:nvSpPr>
        <p:spPr>
          <a:xfrm>
            <a:off x="747674" y="1770072"/>
            <a:ext cx="2147451" cy="61393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F341B4-72FC-2E57-2C33-AA1F137AE1A4}"/>
              </a:ext>
            </a:extLst>
          </p:cNvPr>
          <p:cNvSpPr/>
          <p:nvPr/>
        </p:nvSpPr>
        <p:spPr>
          <a:xfrm>
            <a:off x="1016279" y="1866787"/>
            <a:ext cx="1593599" cy="4054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bg1"/>
                </a:solidFill>
              </a:rPr>
              <a:t>Web</a:t>
            </a:r>
            <a:r>
              <a:rPr lang="zh-CN" altLang="en-US" b="1">
                <a:solidFill>
                  <a:schemeClr val="bg1"/>
                </a:solidFill>
              </a:rPr>
              <a:t>开发基础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3" name="Chevron 17">
            <a:extLst>
              <a:ext uri="{FF2B5EF4-FFF2-40B4-BE49-F238E27FC236}">
                <a16:creationId xmlns:a16="http://schemas.microsoft.com/office/drawing/2014/main" id="{EAF9A609-4A40-8DC8-B065-E590EC96D6A2}"/>
              </a:ext>
            </a:extLst>
          </p:cNvPr>
          <p:cNvSpPr/>
          <p:nvPr/>
        </p:nvSpPr>
        <p:spPr>
          <a:xfrm>
            <a:off x="2834258" y="1770072"/>
            <a:ext cx="2147451" cy="613931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23EDD3-2EB8-831B-03D6-1E3657E6C8C9}"/>
              </a:ext>
            </a:extLst>
          </p:cNvPr>
          <p:cNvSpPr/>
          <p:nvPr/>
        </p:nvSpPr>
        <p:spPr>
          <a:xfrm>
            <a:off x="3102863" y="1866787"/>
            <a:ext cx="1593599" cy="4054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bg1"/>
                </a:solidFill>
              </a:rPr>
              <a:t>Web</a:t>
            </a:r>
            <a:r>
              <a:rPr lang="zh-CN" altLang="en-US" b="1">
                <a:solidFill>
                  <a:schemeClr val="bg1"/>
                </a:solidFill>
              </a:rPr>
              <a:t>后端实战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5" name="Chevron 17">
            <a:extLst>
              <a:ext uri="{FF2B5EF4-FFF2-40B4-BE49-F238E27FC236}">
                <a16:creationId xmlns:a16="http://schemas.microsoft.com/office/drawing/2014/main" id="{DD36194D-0B0A-8F24-34B2-7C34684F72AD}"/>
              </a:ext>
            </a:extLst>
          </p:cNvPr>
          <p:cNvSpPr/>
          <p:nvPr/>
        </p:nvSpPr>
        <p:spPr>
          <a:xfrm>
            <a:off x="4920842" y="1770072"/>
            <a:ext cx="2147451" cy="61393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7BCAFF-7ECC-7652-027E-227BEAA810B4}"/>
              </a:ext>
            </a:extLst>
          </p:cNvPr>
          <p:cNvSpPr/>
          <p:nvPr/>
        </p:nvSpPr>
        <p:spPr>
          <a:xfrm>
            <a:off x="5189447" y="1866787"/>
            <a:ext cx="1593599" cy="4054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bg1"/>
                </a:solidFill>
              </a:rPr>
              <a:t>Web</a:t>
            </a:r>
            <a:r>
              <a:rPr lang="zh-CN" altLang="en-US" b="1">
                <a:solidFill>
                  <a:schemeClr val="bg1"/>
                </a:solidFill>
              </a:rPr>
              <a:t>后端进阶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2B297A4-2E9D-1D2C-2ACC-AC915E64635E}"/>
              </a:ext>
            </a:extLst>
          </p:cNvPr>
          <p:cNvGrpSpPr/>
          <p:nvPr/>
        </p:nvGrpSpPr>
        <p:grpSpPr>
          <a:xfrm>
            <a:off x="7007426" y="1770072"/>
            <a:ext cx="2147451" cy="613931"/>
            <a:chOff x="1069135" y="2116795"/>
            <a:chExt cx="2147451" cy="613931"/>
          </a:xfrm>
          <a:solidFill>
            <a:schemeClr val="bg1">
              <a:lumMod val="75000"/>
            </a:schemeClr>
          </a:solidFill>
        </p:grpSpPr>
        <p:sp>
          <p:nvSpPr>
            <p:cNvPr id="18" name="Chevron 17">
              <a:extLst>
                <a:ext uri="{FF2B5EF4-FFF2-40B4-BE49-F238E27FC236}">
                  <a16:creationId xmlns:a16="http://schemas.microsoft.com/office/drawing/2014/main" id="{9F829145-8232-DA42-0DBB-EFD11CEE2598}"/>
                </a:ext>
              </a:extLst>
            </p:cNvPr>
            <p:cNvSpPr/>
            <p:nvPr/>
          </p:nvSpPr>
          <p:spPr>
            <a:xfrm>
              <a:off x="1069135" y="2116795"/>
              <a:ext cx="2147451" cy="613931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E10A240-2AC5-E551-4035-B60958038AB1}"/>
                </a:ext>
              </a:extLst>
            </p:cNvPr>
            <p:cNvSpPr/>
            <p:nvPr/>
          </p:nvSpPr>
          <p:spPr>
            <a:xfrm>
              <a:off x="1337740" y="2213510"/>
              <a:ext cx="1593599" cy="405496"/>
            </a:xfrm>
            <a:prstGeom prst="rect">
              <a:avLst/>
            </a:prstGeom>
            <a:grp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bg1"/>
                  </a:solidFill>
                </a:rPr>
                <a:t>Web</a:t>
              </a:r>
              <a:r>
                <a:rPr lang="zh-CN" altLang="en-US" b="1">
                  <a:solidFill>
                    <a:schemeClr val="bg1"/>
                  </a:solidFill>
                </a:rPr>
                <a:t>前端实战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85867ED-5A9D-7223-523F-3388AB61CEEA}"/>
              </a:ext>
            </a:extLst>
          </p:cNvPr>
          <p:cNvGrpSpPr/>
          <p:nvPr/>
        </p:nvGrpSpPr>
        <p:grpSpPr>
          <a:xfrm>
            <a:off x="9094010" y="1770072"/>
            <a:ext cx="2147451" cy="613931"/>
            <a:chOff x="1069135" y="2116795"/>
            <a:chExt cx="2147451" cy="613931"/>
          </a:xfrm>
          <a:solidFill>
            <a:schemeClr val="bg1">
              <a:lumMod val="75000"/>
            </a:schemeClr>
          </a:solidFill>
        </p:grpSpPr>
        <p:sp>
          <p:nvSpPr>
            <p:cNvPr id="21" name="Chevron 17">
              <a:extLst>
                <a:ext uri="{FF2B5EF4-FFF2-40B4-BE49-F238E27FC236}">
                  <a16:creationId xmlns:a16="http://schemas.microsoft.com/office/drawing/2014/main" id="{9C367B26-404D-22ED-D47B-D86BC38DC34B}"/>
                </a:ext>
              </a:extLst>
            </p:cNvPr>
            <p:cNvSpPr/>
            <p:nvPr/>
          </p:nvSpPr>
          <p:spPr>
            <a:xfrm>
              <a:off x="1069135" y="2116795"/>
              <a:ext cx="2147451" cy="613931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0F04151-F92F-53B2-82A4-BDBC47887C86}"/>
                </a:ext>
              </a:extLst>
            </p:cNvPr>
            <p:cNvSpPr/>
            <p:nvPr/>
          </p:nvSpPr>
          <p:spPr>
            <a:xfrm>
              <a:off x="1337740" y="2213510"/>
              <a:ext cx="1593599" cy="405496"/>
            </a:xfrm>
            <a:prstGeom prst="rect">
              <a:avLst/>
            </a:prstGeom>
            <a:grp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bg1"/>
                  </a:solidFill>
                </a:rPr>
                <a:t>Web</a:t>
              </a:r>
              <a:r>
                <a:rPr lang="zh-CN" altLang="en-US" b="1">
                  <a:solidFill>
                    <a:schemeClr val="bg1"/>
                  </a:solidFill>
                </a:rPr>
                <a:t>项目部署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Straight Connector 21">
            <a:extLst>
              <a:ext uri="{FF2B5EF4-FFF2-40B4-BE49-F238E27FC236}">
                <a16:creationId xmlns:a16="http://schemas.microsoft.com/office/drawing/2014/main" id="{4914D672-E30D-DE02-A35D-F6188A55F6AA}"/>
              </a:ext>
            </a:extLst>
          </p:cNvPr>
          <p:cNvCxnSpPr>
            <a:cxnSpLocks/>
          </p:cNvCxnSpPr>
          <p:nvPr/>
        </p:nvCxnSpPr>
        <p:spPr>
          <a:xfrm>
            <a:off x="9095877" y="2793704"/>
            <a:ext cx="0" cy="3161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3">
            <a:extLst>
              <a:ext uri="{FF2B5EF4-FFF2-40B4-BE49-F238E27FC236}">
                <a16:creationId xmlns:a16="http://schemas.microsoft.com/office/drawing/2014/main" id="{FF02F4EC-FD28-5EB6-0909-95440BA2896D}"/>
              </a:ext>
            </a:extLst>
          </p:cNvPr>
          <p:cNvSpPr>
            <a:spLocks noEditPoints="1"/>
          </p:cNvSpPr>
          <p:nvPr/>
        </p:nvSpPr>
        <p:spPr bwMode="auto">
          <a:xfrm>
            <a:off x="3604686" y="2694129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rgbClr val="A6A6A6"/>
          </a:solidFill>
          <a:ln w="127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83">
            <a:extLst>
              <a:ext uri="{FF2B5EF4-FFF2-40B4-BE49-F238E27FC236}">
                <a16:creationId xmlns:a16="http://schemas.microsoft.com/office/drawing/2014/main" id="{1863DC97-E530-4499-4A9B-EC04FCC0F382}"/>
              </a:ext>
            </a:extLst>
          </p:cNvPr>
          <p:cNvSpPr>
            <a:spLocks noEditPoints="1"/>
          </p:cNvSpPr>
          <p:nvPr/>
        </p:nvSpPr>
        <p:spPr bwMode="auto">
          <a:xfrm>
            <a:off x="5690858" y="2694129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83">
            <a:extLst>
              <a:ext uri="{FF2B5EF4-FFF2-40B4-BE49-F238E27FC236}">
                <a16:creationId xmlns:a16="http://schemas.microsoft.com/office/drawing/2014/main" id="{AC61F953-6CF7-7083-C449-0A7D88F26B3C}"/>
              </a:ext>
            </a:extLst>
          </p:cNvPr>
          <p:cNvSpPr>
            <a:spLocks noEditPoints="1"/>
          </p:cNvSpPr>
          <p:nvPr/>
        </p:nvSpPr>
        <p:spPr bwMode="auto">
          <a:xfrm>
            <a:off x="7776835" y="2694129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83">
            <a:extLst>
              <a:ext uri="{FF2B5EF4-FFF2-40B4-BE49-F238E27FC236}">
                <a16:creationId xmlns:a16="http://schemas.microsoft.com/office/drawing/2014/main" id="{AA609576-F4AA-DBE7-A066-757AD3163F2E}"/>
              </a:ext>
            </a:extLst>
          </p:cNvPr>
          <p:cNvSpPr>
            <a:spLocks noEditPoints="1"/>
          </p:cNvSpPr>
          <p:nvPr/>
        </p:nvSpPr>
        <p:spPr bwMode="auto">
          <a:xfrm>
            <a:off x="9894275" y="2694129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3AC4955-4E60-891D-A93C-1DFCD2D748A4}"/>
              </a:ext>
            </a:extLst>
          </p:cNvPr>
          <p:cNvSpPr/>
          <p:nvPr/>
        </p:nvSpPr>
        <p:spPr>
          <a:xfrm>
            <a:off x="1035132" y="3334321"/>
            <a:ext cx="131506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HTML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CSS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JS</a:t>
            </a:r>
            <a:endParaRPr lang="zh-CN" alt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D7F2AC9-F9C3-60CD-598E-0EA2617F0DFA}"/>
              </a:ext>
            </a:extLst>
          </p:cNvPr>
          <p:cNvSpPr/>
          <p:nvPr/>
        </p:nvSpPr>
        <p:spPr>
          <a:xfrm>
            <a:off x="1035132" y="3762591"/>
            <a:ext cx="131506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Axios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Vue3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0BC3FA5-D0B2-E897-27BA-958432C8E59C}"/>
              </a:ext>
            </a:extLst>
          </p:cNvPr>
          <p:cNvSpPr/>
          <p:nvPr/>
        </p:nvSpPr>
        <p:spPr>
          <a:xfrm>
            <a:off x="1035132" y="4190861"/>
            <a:ext cx="131506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Maven</a:t>
            </a:r>
            <a:endParaRPr lang="zh-CN" alt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01F71F9-A041-8769-BEFA-565B9304D0CB}"/>
              </a:ext>
            </a:extLst>
          </p:cNvPr>
          <p:cNvSpPr/>
          <p:nvPr/>
        </p:nvSpPr>
        <p:spPr>
          <a:xfrm>
            <a:off x="1035132" y="4619131"/>
            <a:ext cx="131506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SpringBoot</a:t>
            </a:r>
            <a:endParaRPr lang="zh-CN" alt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4251BB1-9BFF-7D25-7712-9CBE92063D55}"/>
              </a:ext>
            </a:extLst>
          </p:cNvPr>
          <p:cNvSpPr/>
          <p:nvPr/>
        </p:nvSpPr>
        <p:spPr>
          <a:xfrm>
            <a:off x="1035132" y="5047401"/>
            <a:ext cx="131693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Spring IOC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DI</a:t>
            </a:r>
            <a:endParaRPr lang="zh-CN" alt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8AC8F99-5336-3508-5C50-25E95B5C8C62}"/>
              </a:ext>
            </a:extLst>
          </p:cNvPr>
          <p:cNvSpPr/>
          <p:nvPr/>
        </p:nvSpPr>
        <p:spPr>
          <a:xfrm>
            <a:off x="3219940" y="3783850"/>
            <a:ext cx="1312418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rgbClr val="A6A6A6"/>
                </a:solidFill>
              </a:rPr>
              <a:t>Git</a:t>
            </a:r>
            <a:endParaRPr lang="zh-CN" altLang="en-US" sz="1200">
              <a:solidFill>
                <a:srgbClr val="A6A6A6"/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91347E4-7874-8E12-F652-404341FD1769}"/>
              </a:ext>
            </a:extLst>
          </p:cNvPr>
          <p:cNvSpPr/>
          <p:nvPr/>
        </p:nvSpPr>
        <p:spPr>
          <a:xfrm>
            <a:off x="3213517" y="3355011"/>
            <a:ext cx="1312418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>
                <a:solidFill>
                  <a:srgbClr val="A6A6A6"/>
                </a:solidFill>
              </a:rPr>
              <a:t>轻客管家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3FA2D18-D8B1-081E-15EF-84401F125D52}"/>
              </a:ext>
            </a:extLst>
          </p:cNvPr>
          <p:cNvSpPr/>
          <p:nvPr/>
        </p:nvSpPr>
        <p:spPr>
          <a:xfrm>
            <a:off x="9542744" y="3334321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Linux</a:t>
            </a:r>
            <a:endParaRPr lang="zh-CN" altLang="en-US" sz="1200">
              <a:solidFill>
                <a:schemeClr val="bg1">
                  <a:lumMod val="50000"/>
                  <a:alpha val="70000"/>
                </a:schemeClr>
              </a:solidFill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4C1D5CF-A98D-90FF-E7CB-3BBA36FE4963}"/>
              </a:ext>
            </a:extLst>
          </p:cNvPr>
          <p:cNvSpPr/>
          <p:nvPr/>
        </p:nvSpPr>
        <p:spPr>
          <a:xfrm>
            <a:off x="9542744" y="3762590"/>
            <a:ext cx="1231270" cy="35491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Docker</a:t>
            </a:r>
            <a:endParaRPr lang="zh-CN" altLang="en-US" sz="1200">
              <a:solidFill>
                <a:schemeClr val="bg1">
                  <a:lumMod val="50000"/>
                  <a:alpha val="70000"/>
                </a:schemeClr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71F6AAF-A9C0-6D49-C7FA-5D8A43C6D763}"/>
              </a:ext>
            </a:extLst>
          </p:cNvPr>
          <p:cNvSpPr/>
          <p:nvPr/>
        </p:nvSpPr>
        <p:spPr>
          <a:xfrm>
            <a:off x="1035131" y="5475671"/>
            <a:ext cx="1318799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MySQL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Mybatis</a:t>
            </a:r>
            <a:endParaRPr lang="zh-CN" alt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A4ADAFCD-2584-B679-79FC-5F44DF8BAC70}"/>
              </a:ext>
            </a:extLst>
          </p:cNvPr>
          <p:cNvSpPr/>
          <p:nvPr/>
        </p:nvSpPr>
        <p:spPr>
          <a:xfrm>
            <a:off x="5309325" y="3334321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  <a:alpha val="70000"/>
                  </a:schemeClr>
                </a:solidFill>
              </a:rPr>
              <a:t>反射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8D2C1B00-6B35-56F1-9A98-847D7E6B5D42}"/>
              </a:ext>
            </a:extLst>
          </p:cNvPr>
          <p:cNvSpPr/>
          <p:nvPr/>
        </p:nvSpPr>
        <p:spPr>
          <a:xfrm>
            <a:off x="5309325" y="3762591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  <a:alpha val="70000"/>
                  </a:schemeClr>
                </a:solidFill>
              </a:rPr>
              <a:t>自定义注解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5DBEA21-AC71-2F27-0F4B-2626DB64326E}"/>
              </a:ext>
            </a:extLst>
          </p:cNvPr>
          <p:cNvSpPr/>
          <p:nvPr/>
        </p:nvSpPr>
        <p:spPr>
          <a:xfrm>
            <a:off x="5309325" y="4192209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Spring AOP</a:t>
            </a:r>
            <a:endParaRPr lang="zh-CN" altLang="en-US" sz="1200">
              <a:solidFill>
                <a:schemeClr val="bg1">
                  <a:lumMod val="50000"/>
                  <a:alpha val="70000"/>
                </a:schemeClr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3168360-4DA6-C1C6-E3AA-899ED537AAFC}"/>
              </a:ext>
            </a:extLst>
          </p:cNvPr>
          <p:cNvSpPr/>
          <p:nvPr/>
        </p:nvSpPr>
        <p:spPr>
          <a:xfrm>
            <a:off x="5309325" y="4619131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AOP</a:t>
            </a:r>
            <a:r>
              <a:rPr lang="zh-CN" altLang="en-US" sz="1200">
                <a:solidFill>
                  <a:schemeClr val="bg1">
                    <a:lumMod val="50000"/>
                    <a:alpha val="70000"/>
                  </a:schemeClr>
                </a:solidFill>
              </a:rPr>
              <a:t>记录操作日志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768E1226-70B2-BA07-D44D-01B6EB6AC318}"/>
              </a:ext>
            </a:extLst>
          </p:cNvPr>
          <p:cNvSpPr/>
          <p:nvPr/>
        </p:nvSpPr>
        <p:spPr>
          <a:xfrm>
            <a:off x="5309325" y="5047401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SpringBoot</a:t>
            </a:r>
            <a:r>
              <a:rPr lang="zh-CN" altLang="en-US" sz="1200">
                <a:solidFill>
                  <a:schemeClr val="bg1">
                    <a:lumMod val="50000"/>
                    <a:alpha val="70000"/>
                  </a:schemeClr>
                </a:solidFill>
              </a:rPr>
              <a:t>原理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92B3ECC7-C96C-75FA-E615-9774731FBD3B}"/>
              </a:ext>
            </a:extLst>
          </p:cNvPr>
          <p:cNvSpPr/>
          <p:nvPr/>
        </p:nvSpPr>
        <p:spPr>
          <a:xfrm>
            <a:off x="7392288" y="3334320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Vue</a:t>
            </a:r>
            <a:r>
              <a:rPr lang="zh-CN" altLang="en-US" sz="1200">
                <a:solidFill>
                  <a:schemeClr val="bg1">
                    <a:lumMod val="50000"/>
                    <a:alpha val="70000"/>
                  </a:schemeClr>
                </a:solidFill>
              </a:rPr>
              <a:t>工程化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32D8D222-368B-6578-6745-A36FCB977E36}"/>
              </a:ext>
            </a:extLst>
          </p:cNvPr>
          <p:cNvSpPr/>
          <p:nvPr/>
        </p:nvSpPr>
        <p:spPr>
          <a:xfrm>
            <a:off x="7392288" y="3762590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ElementPlus</a:t>
            </a:r>
            <a:endParaRPr lang="zh-CN" altLang="en-US" sz="1200">
              <a:solidFill>
                <a:schemeClr val="bg1">
                  <a:lumMod val="50000"/>
                  <a:alpha val="70000"/>
                </a:schemeClr>
              </a:solidFill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D341B97-CEC8-5F03-E98D-CBCA7F0038DB}"/>
              </a:ext>
            </a:extLst>
          </p:cNvPr>
          <p:cNvSpPr/>
          <p:nvPr/>
        </p:nvSpPr>
        <p:spPr>
          <a:xfrm>
            <a:off x="7392288" y="4192208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VueRouter</a:t>
            </a:r>
            <a:endParaRPr lang="zh-CN" altLang="en-US" sz="1200">
              <a:solidFill>
                <a:schemeClr val="bg1">
                  <a:lumMod val="50000"/>
                  <a:alpha val="70000"/>
                </a:schemeClr>
              </a:solidFill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328DA52E-BDCA-24CE-253C-8135DDD2F1C5}"/>
              </a:ext>
            </a:extLst>
          </p:cNvPr>
          <p:cNvSpPr/>
          <p:nvPr/>
        </p:nvSpPr>
        <p:spPr>
          <a:xfrm>
            <a:off x="7392288" y="4619130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  <a:alpha val="70000"/>
                  </a:schemeClr>
                </a:solidFill>
              </a:rPr>
              <a:t>轻客管家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DE9CD29-4DFD-EAD2-F4B0-262B1D791C86}"/>
              </a:ext>
            </a:extLst>
          </p:cNvPr>
          <p:cNvSpPr/>
          <p:nvPr/>
        </p:nvSpPr>
        <p:spPr>
          <a:xfrm>
            <a:off x="7392288" y="5047400"/>
            <a:ext cx="1308682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Nginx</a:t>
            </a:r>
            <a:endParaRPr lang="zh-CN" altLang="en-US" sz="1200">
              <a:solidFill>
                <a:schemeClr val="bg1">
                  <a:lumMod val="50000"/>
                  <a:alpha val="70000"/>
                </a:schemeClr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D51B561-F559-36CF-C72B-A31B95E94E19}"/>
              </a:ext>
            </a:extLst>
          </p:cNvPr>
          <p:cNvSpPr/>
          <p:nvPr/>
        </p:nvSpPr>
        <p:spPr>
          <a:xfrm>
            <a:off x="9542744" y="4190860"/>
            <a:ext cx="1231270" cy="35491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chemeClr val="bg1">
                    <a:lumMod val="50000"/>
                    <a:alpha val="70000"/>
                  </a:schemeClr>
                </a:solidFill>
              </a:rPr>
              <a:t>Web</a:t>
            </a:r>
            <a:r>
              <a:rPr lang="zh-CN" altLang="en-US" sz="1200">
                <a:solidFill>
                  <a:schemeClr val="bg1">
                    <a:lumMod val="50000"/>
                    <a:alpha val="70000"/>
                  </a:schemeClr>
                </a:solidFill>
              </a:rPr>
              <a:t>项目部署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D554A8B-E0FB-1F15-906F-A907202C055C}"/>
              </a:ext>
            </a:extLst>
          </p:cNvPr>
          <p:cNvSpPr/>
          <p:nvPr/>
        </p:nvSpPr>
        <p:spPr>
          <a:xfrm>
            <a:off x="3213517" y="4212120"/>
            <a:ext cx="1312418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rgbClr val="A6A6A6"/>
                </a:solidFill>
              </a:rPr>
              <a:t>Logback</a:t>
            </a:r>
            <a:endParaRPr lang="zh-CN" altLang="en-US" sz="1200">
              <a:solidFill>
                <a:srgbClr val="A6A6A6"/>
              </a:solidFill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34CF1A42-04AD-5C76-9DFC-FABD9E3158A1}"/>
              </a:ext>
            </a:extLst>
          </p:cNvPr>
          <p:cNvSpPr/>
          <p:nvPr/>
        </p:nvSpPr>
        <p:spPr>
          <a:xfrm>
            <a:off x="3213517" y="4640390"/>
            <a:ext cx="1312418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>
                <a:solidFill>
                  <a:srgbClr val="A6A6A6"/>
                </a:solidFill>
              </a:rPr>
              <a:t>Redis</a:t>
            </a:r>
            <a:endParaRPr lang="zh-CN" altLang="en-US" sz="1200">
              <a:solidFill>
                <a:srgbClr val="A6A6A6"/>
              </a:solidFill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DFE4368-C2B9-D49D-8B17-879421625293}"/>
              </a:ext>
            </a:extLst>
          </p:cNvPr>
          <p:cNvSpPr/>
          <p:nvPr/>
        </p:nvSpPr>
        <p:spPr>
          <a:xfrm>
            <a:off x="3213517" y="5068660"/>
            <a:ext cx="1312418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A6A6A6"/>
                </a:solidFill>
              </a:rPr>
              <a:t>阿里云</a:t>
            </a:r>
            <a:r>
              <a:rPr lang="en-US" altLang="zh-CN" sz="1200">
                <a:solidFill>
                  <a:srgbClr val="A6A6A6"/>
                </a:solidFill>
              </a:rPr>
              <a:t>OSS</a:t>
            </a:r>
            <a:endParaRPr lang="zh-CN" altLang="en-US" sz="1200">
              <a:solidFill>
                <a:srgbClr val="A6A6A6"/>
              </a:solidFill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D2EC4026-D6E1-C2A2-845C-F7F094E34144}"/>
              </a:ext>
            </a:extLst>
          </p:cNvPr>
          <p:cNvSpPr/>
          <p:nvPr/>
        </p:nvSpPr>
        <p:spPr>
          <a:xfrm>
            <a:off x="3212581" y="5496930"/>
            <a:ext cx="1312418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rgbClr val="A6A6A6"/>
                </a:solidFill>
              </a:rPr>
              <a:t>......</a:t>
            </a:r>
            <a:endParaRPr lang="zh-CN" altLang="en-US" sz="120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13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A0FA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5A0FA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A0FA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5A0FA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2D2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2D2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2D2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2D2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2D2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2D2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5A0FA"/>
                                      </p:to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1810A4-91CF-6749-7B81-4E5C7755F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3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9F0F4-6463-F901-F3DF-34CA37E7E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B80B1-E8BF-FA4B-2360-EFE4DEAB76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开发基础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FE903A-36A4-890D-CC20-22FBBDFA3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前端基础</a:t>
            </a:r>
          </a:p>
        </p:txBody>
      </p:sp>
    </p:spTree>
    <p:extLst>
      <p:ext uri="{BB962C8B-B14F-4D97-AF65-F5344CB8AC3E}">
        <p14:creationId xmlns:p14="http://schemas.microsoft.com/office/powerpoint/2010/main" val="134687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00467-6BF2-951E-7752-AC90BA12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646D4B-6077-D9E1-64D9-CD1758FA3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680" y="1679060"/>
            <a:ext cx="4813492" cy="29083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网页由哪些部分组成</a:t>
            </a:r>
            <a:r>
              <a:rPr lang="en-US" altLang="zh-CN" sz="1400" dirty="0"/>
              <a:t>?</a:t>
            </a:r>
          </a:p>
          <a:p>
            <a:pPr marL="573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5A0FA"/>
                </a:solidFill>
              </a:rPr>
              <a:t>文字、图片、视频、音频、超链接</a:t>
            </a:r>
            <a:endParaRPr lang="en-US" altLang="zh-CN" sz="1400" dirty="0">
              <a:solidFill>
                <a:srgbClr val="15A0F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我们看到的网页，背后的本质是什么</a:t>
            </a:r>
            <a:r>
              <a:rPr lang="en-US" altLang="zh-CN" sz="1400" dirty="0"/>
              <a:t>?</a:t>
            </a:r>
          </a:p>
          <a:p>
            <a:pPr marL="573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5A0FA"/>
                </a:solidFill>
              </a:rPr>
              <a:t>程序员写的前端代码</a:t>
            </a:r>
            <a:endParaRPr lang="en-US" altLang="zh-CN" sz="1400" dirty="0">
              <a:solidFill>
                <a:srgbClr val="15A0F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前端代码如何转换成用户眼中的网页</a:t>
            </a:r>
            <a:r>
              <a:rPr lang="en-US" altLang="zh-CN" sz="1400" dirty="0"/>
              <a:t>?</a:t>
            </a:r>
          </a:p>
          <a:p>
            <a:pPr marL="573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</a:rPr>
              <a:t>通过</a:t>
            </a:r>
            <a:r>
              <a:rPr lang="zh-CN" altLang="en-US" sz="1400" dirty="0">
                <a:solidFill>
                  <a:srgbClr val="15A0FA"/>
                </a:solidFill>
              </a:rPr>
              <a:t>浏览器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</a:rPr>
              <a:t>转换成用户看到的网页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</a:endParaRPr>
          </a:p>
          <a:p>
            <a:pPr marL="573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</a:rPr>
              <a:t>浏览器对代码进行解析渲染的部分，称为</a:t>
            </a:r>
            <a:r>
              <a:rPr lang="zh-CN" altLang="en-US" sz="1400" dirty="0">
                <a:solidFill>
                  <a:srgbClr val="15A0FA"/>
                </a:solidFill>
              </a:rPr>
              <a:t>浏览器内核</a:t>
            </a:r>
            <a:endParaRPr lang="en-US" altLang="zh-CN" sz="1400" dirty="0">
              <a:solidFill>
                <a:srgbClr val="15A0F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FDCFCF-84B8-4831-2E55-FA08A1E6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前端初识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820A80-3DB3-93F7-E9BF-378164719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4" r="774"/>
          <a:stretch/>
        </p:blipFill>
        <p:spPr>
          <a:xfrm>
            <a:off x="641350" y="1254692"/>
            <a:ext cx="6389962" cy="4408008"/>
          </a:xfrm>
          <a:prstGeom prst="roundRect">
            <a:avLst>
              <a:gd name="adj" fmla="val 1516"/>
            </a:avLst>
          </a:prstGeom>
          <a:ln w="6350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C12D57-FD20-FAF4-4AD0-1E19C1E5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657" y="4843868"/>
            <a:ext cx="498426" cy="4672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0A6245-7282-7E75-C3A3-1706B1FFD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122" y="4834049"/>
            <a:ext cx="536005" cy="4672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4DA0B1-129E-2D5B-C2F2-ED53B670A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123" y="4834049"/>
            <a:ext cx="470606" cy="4672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F8307C-4380-D275-3AED-31630F71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540" y="4834049"/>
            <a:ext cx="484085" cy="467226"/>
          </a:xfrm>
          <a:prstGeom prst="rect">
            <a:avLst/>
          </a:prstGeom>
        </p:spPr>
      </p:pic>
      <p:pic>
        <p:nvPicPr>
          <p:cNvPr id="11" name="图片 10" descr="徽标, 图标&#10;&#10;描述已自动生成">
            <a:extLst>
              <a:ext uri="{FF2B5EF4-FFF2-40B4-BE49-F238E27FC236}">
                <a16:creationId xmlns:a16="http://schemas.microsoft.com/office/drawing/2014/main" id="{76F174EA-C25D-3949-6A00-54EBEE465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20" y="4843868"/>
            <a:ext cx="470606" cy="47060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57E417-0129-51DF-18F7-EA905E30A03C}"/>
              </a:ext>
            </a:extLst>
          </p:cNvPr>
          <p:cNvGrpSpPr/>
          <p:nvPr/>
        </p:nvGrpSpPr>
        <p:grpSpPr>
          <a:xfrm>
            <a:off x="641350" y="6240998"/>
            <a:ext cx="10963537" cy="373631"/>
            <a:chOff x="637540" y="1834758"/>
            <a:chExt cx="10050209" cy="373631"/>
          </a:xfrm>
        </p:grpSpPr>
        <p:sp>
          <p:nvSpPr>
            <p:cNvPr id="4" name="ComponentBackground1">
              <a:extLst>
                <a:ext uri="{FF2B5EF4-FFF2-40B4-BE49-F238E27FC236}">
                  <a16:creationId xmlns:a16="http://schemas.microsoft.com/office/drawing/2014/main" id="{2500A55A-25C8-E845-B619-6F05D9395761}"/>
                </a:ext>
              </a:extLst>
            </p:cNvPr>
            <p:cNvSpPr>
              <a:spLocks/>
            </p:cNvSpPr>
            <p:nvPr/>
          </p:nvSpPr>
          <p:spPr>
            <a:xfrm>
              <a:off x="660399" y="1834758"/>
              <a:ext cx="10027350" cy="373631"/>
            </a:xfrm>
            <a:prstGeom prst="roundRect">
              <a:avLst>
                <a:gd name="adj" fmla="val 1149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100">
                  <a:solidFill>
                    <a:schemeClr val="bg2">
                      <a:lumMod val="10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提示：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不同浏览器，内核不同，对于相同的前端代码解析的效果可能会存在差异。</a:t>
              </a: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Shape1">
              <a:extLst>
                <a:ext uri="{FF2B5EF4-FFF2-40B4-BE49-F238E27FC236}">
                  <a16:creationId xmlns:a16="http://schemas.microsoft.com/office/drawing/2014/main" id="{1236B038-1668-C60C-6D48-4598E2EA86E5}"/>
                </a:ext>
              </a:extLst>
            </p:cNvPr>
            <p:cNvSpPr/>
            <p:nvPr/>
          </p:nvSpPr>
          <p:spPr>
            <a:xfrm>
              <a:off x="637540" y="1858253"/>
              <a:ext cx="45719" cy="327372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14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2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00" autoRev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96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科技浅蓝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5A0FA"/>
      </a:accent1>
      <a:accent2>
        <a:srgbClr val="9361E3"/>
      </a:accent2>
      <a:accent3>
        <a:srgbClr val="30C7F8"/>
      </a:accent3>
      <a:accent4>
        <a:srgbClr val="5877EE"/>
      </a:accent4>
      <a:accent5>
        <a:srgbClr val="71DDFA"/>
      </a:accent5>
      <a:accent6>
        <a:srgbClr val="2248B9"/>
      </a:accent6>
      <a:hlink>
        <a:srgbClr val="F84D4D"/>
      </a:hlink>
      <a:folHlink>
        <a:srgbClr val="979797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科技浅蓝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5A0FA"/>
      </a:accent1>
      <a:accent2>
        <a:srgbClr val="9361E3"/>
      </a:accent2>
      <a:accent3>
        <a:srgbClr val="30C7F8"/>
      </a:accent3>
      <a:accent4>
        <a:srgbClr val="5877EE"/>
      </a:accent4>
      <a:accent5>
        <a:srgbClr val="71DDFA"/>
      </a:accent5>
      <a:accent6>
        <a:srgbClr val="2248B9"/>
      </a:accent6>
      <a:hlink>
        <a:srgbClr val="F84D4D"/>
      </a:hlink>
      <a:folHlink>
        <a:srgbClr val="979797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科技浅蓝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5A0FA"/>
      </a:accent1>
      <a:accent2>
        <a:srgbClr val="9361E3"/>
      </a:accent2>
      <a:accent3>
        <a:srgbClr val="30C7F8"/>
      </a:accent3>
      <a:accent4>
        <a:srgbClr val="5877EE"/>
      </a:accent4>
      <a:accent5>
        <a:srgbClr val="71DDFA"/>
      </a:accent5>
      <a:accent6>
        <a:srgbClr val="2248B9"/>
      </a:accent6>
      <a:hlink>
        <a:srgbClr val="F84D4D"/>
      </a:hlink>
      <a:folHlink>
        <a:srgbClr val="979797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2">
  <a:themeElements>
    <a:clrScheme name="科技浅蓝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5A0FA"/>
      </a:accent1>
      <a:accent2>
        <a:srgbClr val="9361E3"/>
      </a:accent2>
      <a:accent3>
        <a:srgbClr val="30C7F8"/>
      </a:accent3>
      <a:accent4>
        <a:srgbClr val="5877EE"/>
      </a:accent4>
      <a:accent5>
        <a:srgbClr val="71DDFA"/>
      </a:accent5>
      <a:accent6>
        <a:srgbClr val="2248B9"/>
      </a:accent6>
      <a:hlink>
        <a:srgbClr val="F84D4D"/>
      </a:hlink>
      <a:folHlink>
        <a:srgbClr val="979797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小结思考模板2">
  <a:themeElements>
    <a:clrScheme name="科技浅蓝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5A0FA"/>
      </a:accent1>
      <a:accent2>
        <a:srgbClr val="9361E3"/>
      </a:accent2>
      <a:accent3>
        <a:srgbClr val="30C7F8"/>
      </a:accent3>
      <a:accent4>
        <a:srgbClr val="5877EE"/>
      </a:accent4>
      <a:accent5>
        <a:srgbClr val="71DDFA"/>
      </a:accent5>
      <a:accent6>
        <a:srgbClr val="2248B9"/>
      </a:accent6>
      <a:hlink>
        <a:srgbClr val="F84D4D"/>
      </a:hlink>
      <a:folHlink>
        <a:srgbClr val="979797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xseqc xmlns:xsi="http://www.w3.org/2001/XMLSchema-instance" xmlns:xsd="http://www.w3.org/2001/XMLSchema">
  <sldid>-1</sldid>
</xseqc>
</file>

<file path=customXml/item10.xml><?xml version="1.0" encoding="utf-8"?>
<xseqc xmlns:xsi="http://www.w3.org/2001/XMLSchema-instance" xmlns:xsd="http://www.w3.org/2001/XMLSchema">
  <sldid>-1</sldid>
</xseqc>
</file>

<file path=customXml/item11.xml><?xml version="1.0" encoding="utf-8"?>
<xseqc xmlns:xsi="http://www.w3.org/2001/XMLSchema-instance" xmlns:xsd="http://www.w3.org/2001/XMLSchema">
  <sldid>-1</sldid>
</xseqc>
</file>

<file path=customXml/item2.xml><?xml version="1.0" encoding="utf-8"?>
<xseqc xmlns:xsi="http://www.w3.org/2001/XMLSchema-instance" xmlns:xsd="http://www.w3.org/2001/XMLSchema">
  <sldid>-1</sldid>
</xseqc>
</file>

<file path=customXml/item3.xml><?xml version="1.0" encoding="utf-8"?>
<xseqc xmlns:xsi="http://www.w3.org/2001/XMLSchema-instance" xmlns:xsd="http://www.w3.org/2001/XMLSchema">
  <sldid>-1</sldid>
</xseqc>
</file>

<file path=customXml/item4.xml><?xml version="1.0" encoding="utf-8"?>
<xseqc xmlns:xsi="http://www.w3.org/2001/XMLSchema-instance" xmlns:xsd="http://www.w3.org/2001/XMLSchema">
  <sldid>-1</sldid>
</xseqc>
</file>

<file path=customXml/item5.xml><?xml version="1.0" encoding="utf-8"?>
<xseqc xmlns:xsi="http://www.w3.org/2001/XMLSchema-instance" xmlns:xsd="http://www.w3.org/2001/XMLSchema">
  <sldid>-1</sldid>
</xseqc>
</file>

<file path=customXml/item6.xml><?xml version="1.0" encoding="utf-8"?>
<xseqc xmlns:xsi="http://www.w3.org/2001/XMLSchema-instance" xmlns:xsd="http://www.w3.org/2001/XMLSchema">
  <sldid>-1</sldid>
</xseqc>
</file>

<file path=customXml/item7.xml><?xml version="1.0" encoding="utf-8"?>
<xseqc xmlns:xsi="http://www.w3.org/2001/XMLSchema-instance" xmlns:xsd="http://www.w3.org/2001/XMLSchema">
  <sldid>-1</sldid>
</xseqc>
</file>

<file path=customXml/item8.xml><?xml version="1.0" encoding="utf-8"?>
<xseqc xmlns:xsi="http://www.w3.org/2001/XMLSchema-instance" xmlns:xsd="http://www.w3.org/2001/XMLSchema">
  <sldid>-1</sldid>
</xseqc>
</file>

<file path=customXml/item9.xml><?xml version="1.0" encoding="utf-8"?>
<xseqc xmlns:xsi="http://www.w3.org/2001/XMLSchema-instance" xmlns:xsd="http://www.w3.org/2001/XMLSchema">
  <sldid>-1</sldid>
</xseqc>
</file>

<file path=customXml/itemProps1.xml><?xml version="1.0" encoding="utf-8"?>
<ds:datastoreItem xmlns:ds="http://schemas.openxmlformats.org/officeDocument/2006/customXml" ds:itemID="{A3CCC9BE-35B6-42C6-87EE-D58612E568C6}">
  <ds:schemaRefs>
    <ds:schemaRef ds:uri="http://www.w3.org/2001/XMLSchema"/>
  </ds:schemaRefs>
</ds:datastoreItem>
</file>

<file path=customXml/itemProps10.xml><?xml version="1.0" encoding="utf-8"?>
<ds:datastoreItem xmlns:ds="http://schemas.openxmlformats.org/officeDocument/2006/customXml" ds:itemID="{0752C967-3DC2-4445-ACCB-CF75D1EED170}">
  <ds:schemaRefs>
    <ds:schemaRef ds:uri="http://www.w3.org/2001/XMLSchema"/>
  </ds:schemaRefs>
</ds:datastoreItem>
</file>

<file path=customXml/itemProps11.xml><?xml version="1.0" encoding="utf-8"?>
<ds:datastoreItem xmlns:ds="http://schemas.openxmlformats.org/officeDocument/2006/customXml" ds:itemID="{4DD127CB-C889-4B5B-ACB6-7B9784835D2D}">
  <ds:schemaRefs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63E077-8FB4-421D-8B12-4DB0EAD5FFF7}">
  <ds:schemaRefs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4F601EE-F39C-4BF4-9561-E0500A894890}">
  <ds:schemaRefs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A3D7D831-0989-4B97-9803-41F302A24622}">
  <ds:schemaRefs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D766ED0F-229F-4F99-9596-773CE95A9B62}">
  <ds:schemaRefs>
    <ds:schemaRef ds:uri="http://www.w3.org/2001/XMLSchema"/>
  </ds:schemaRefs>
</ds:datastoreItem>
</file>

<file path=customXml/itemProps6.xml><?xml version="1.0" encoding="utf-8"?>
<ds:datastoreItem xmlns:ds="http://schemas.openxmlformats.org/officeDocument/2006/customXml" ds:itemID="{05D401DC-2225-4053-BA05-E7910A9CE826}">
  <ds:schemaRefs>
    <ds:schemaRef ds:uri="http://www.w3.org/2001/XMLSchema"/>
  </ds:schemaRefs>
</ds:datastoreItem>
</file>

<file path=customXml/itemProps7.xml><?xml version="1.0" encoding="utf-8"?>
<ds:datastoreItem xmlns:ds="http://schemas.openxmlformats.org/officeDocument/2006/customXml" ds:itemID="{607A6DAD-18DD-45FA-B10E-3AA1395976A0}">
  <ds:schemaRefs>
    <ds:schemaRef ds:uri="http://www.w3.org/2001/XMLSchema"/>
  </ds:schemaRefs>
</ds:datastoreItem>
</file>

<file path=customXml/itemProps8.xml><?xml version="1.0" encoding="utf-8"?>
<ds:datastoreItem xmlns:ds="http://schemas.openxmlformats.org/officeDocument/2006/customXml" ds:itemID="{9F6DF1C5-777F-4660-A2AE-ED112284F410}">
  <ds:schemaRefs>
    <ds:schemaRef ds:uri="http://www.w3.org/2001/XMLSchema"/>
  </ds:schemaRefs>
</ds:datastoreItem>
</file>

<file path=customXml/itemProps9.xml><?xml version="1.0" encoding="utf-8"?>
<ds:datastoreItem xmlns:ds="http://schemas.openxmlformats.org/officeDocument/2006/customXml" ds:itemID="{F6F6FEDD-26BE-4A47-974D-228AD671BCD4}">
  <ds:schemaRefs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31027</TotalTime>
  <Words>5082</Words>
  <Application>Microsoft Office PowerPoint</Application>
  <PresentationFormat>宽屏</PresentationFormat>
  <Paragraphs>722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71</vt:i4>
      </vt:variant>
    </vt:vector>
  </HeadingPairs>
  <TitlesOfParts>
    <vt:vector size="93" baseType="lpstr">
      <vt:lpstr>Alibaba PuHuiTi B</vt:lpstr>
      <vt:lpstr>Roboto Regular</vt:lpstr>
      <vt:lpstr>阿里巴巴普惠体</vt:lpstr>
      <vt:lpstr>阿里巴巴普惠体 Heavy</vt:lpstr>
      <vt:lpstr>阿里巴巴普惠体 Medium</vt:lpstr>
      <vt:lpstr>等线</vt:lpstr>
      <vt:lpstr>汉仪尚巍流云体简</vt:lpstr>
      <vt:lpstr>楷体</vt:lpstr>
      <vt:lpstr>沐瑶随心手写体</vt:lpstr>
      <vt:lpstr>Aptos Black</vt:lpstr>
      <vt:lpstr>Arial</vt:lpstr>
      <vt:lpstr>Calisto MT</vt:lpstr>
      <vt:lpstr>Consolas</vt:lpstr>
      <vt:lpstr>Fira Code</vt:lpstr>
      <vt:lpstr>Source Code Pro</vt:lpstr>
      <vt:lpstr>Source Code Pro Black</vt:lpstr>
      <vt:lpstr>Wingdings</vt:lpstr>
      <vt:lpstr>内容模板</vt:lpstr>
      <vt:lpstr>封面</vt:lpstr>
      <vt:lpstr>章节目录模板</vt:lpstr>
      <vt:lpstr>小结思考模板2</vt:lpstr>
      <vt:lpstr>1_小结思考模板2</vt:lpstr>
      <vt:lpstr>Web开发</vt:lpstr>
      <vt:lpstr>什么是Web</vt:lpstr>
      <vt:lpstr>什么是Web</vt:lpstr>
      <vt:lpstr>什么是Web</vt:lpstr>
      <vt:lpstr>什么是Web</vt:lpstr>
      <vt:lpstr>课程安排</vt:lpstr>
      <vt:lpstr>Web开发</vt:lpstr>
      <vt:lpstr>Web开发基础</vt:lpstr>
      <vt:lpstr>Web前端初识</vt:lpstr>
      <vt:lpstr>Web前端初识</vt:lpstr>
      <vt:lpstr>PowerPoint 演示文稿</vt:lpstr>
      <vt:lpstr>PowerPoint 演示文稿</vt:lpstr>
      <vt:lpstr>前端开发工具</vt:lpstr>
      <vt:lpstr>前端开发工具-Cursor</vt:lpstr>
      <vt:lpstr>PowerPoint 演示文稿</vt:lpstr>
      <vt:lpstr>PowerPoint 演示文稿</vt:lpstr>
      <vt:lpstr>什么是HTML</vt:lpstr>
      <vt:lpstr>HTML入门程序</vt:lpstr>
      <vt:lpstr>小结</vt:lpstr>
      <vt:lpstr>PowerPoint 演示文稿</vt:lpstr>
      <vt:lpstr>员工信息管理系统</vt:lpstr>
      <vt:lpstr>PowerPoint 演示文稿</vt:lpstr>
      <vt:lpstr>员工信息管理</vt:lpstr>
      <vt:lpstr>表单标签</vt:lpstr>
      <vt:lpstr>PowerPoint 演示文稿</vt:lpstr>
      <vt:lpstr>员工信息管理</vt:lpstr>
      <vt:lpstr>PowerPoint 演示文稿</vt:lpstr>
      <vt:lpstr>其他常见标签</vt:lpstr>
      <vt:lpstr>CSS引入方式</vt:lpstr>
      <vt:lpstr>CSS选择器</vt:lpstr>
      <vt:lpstr>PowerPoint 演示文稿</vt:lpstr>
      <vt:lpstr>动态加载数据</vt:lpstr>
      <vt:lpstr>JS引入方式</vt:lpstr>
      <vt:lpstr>PowerPoint 演示文稿</vt:lpstr>
      <vt:lpstr>变量&amp;常量</vt:lpstr>
      <vt:lpstr>JS基础语法</vt:lpstr>
      <vt:lpstr>PowerPoint 演示文稿</vt:lpstr>
      <vt:lpstr>JS函数</vt:lpstr>
      <vt:lpstr>JS自定义对象</vt:lpstr>
      <vt:lpstr>动态加载数据</vt:lpstr>
      <vt:lpstr>DOM操作</vt:lpstr>
      <vt:lpstr>PowerPoint 演示文稿</vt:lpstr>
      <vt:lpstr>JS事件监听</vt:lpstr>
      <vt:lpstr>PowerPoint 演示文稿</vt:lpstr>
      <vt:lpstr>动态加载数据</vt:lpstr>
      <vt:lpstr>Ajax</vt:lpstr>
      <vt:lpstr>同步与异步</vt:lpstr>
      <vt:lpstr>Axios</vt:lpstr>
      <vt:lpstr>PowerPoint 演示文稿</vt:lpstr>
      <vt:lpstr>Axios-请求方式别名</vt:lpstr>
      <vt:lpstr>动态加载数据</vt:lpstr>
      <vt:lpstr>PowerPoint 演示文稿</vt:lpstr>
      <vt:lpstr>什么是Vue</vt:lpstr>
      <vt:lpstr>什么是Vue</vt:lpstr>
      <vt:lpstr>什么是Vue</vt:lpstr>
      <vt:lpstr>PowerPoint 演示文稿</vt:lpstr>
      <vt:lpstr>Vue快速入门</vt:lpstr>
      <vt:lpstr>PowerPoint 演示文稿</vt:lpstr>
      <vt:lpstr>常用指令</vt:lpstr>
      <vt:lpstr>基于Vue渲染页面</vt:lpstr>
      <vt:lpstr>v-for</vt:lpstr>
      <vt:lpstr>基于Vue渲染页面</vt:lpstr>
      <vt:lpstr>v-bind</vt:lpstr>
      <vt:lpstr>基于Vue渲染页面</vt:lpstr>
      <vt:lpstr>v-if</vt:lpstr>
      <vt:lpstr>基于Vue渲染页面</vt:lpstr>
      <vt:lpstr>v-model</vt:lpstr>
      <vt:lpstr>基于Vue渲染页面</vt:lpstr>
      <vt:lpstr>v-on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by Zhao</cp:lastModifiedBy>
  <cp:revision>1270</cp:revision>
  <cp:lastPrinted>2022-05-29T16:00:00Z</cp:lastPrinted>
  <dcterms:created xsi:type="dcterms:W3CDTF">2022-05-29T16:00:00Z</dcterms:created>
  <dcterms:modified xsi:type="dcterms:W3CDTF">2025-09-08T07:45:49Z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